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eb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media/image19.webp" ContentType="image/webp"/>
  <Override PartName="/ppt/media/image20.webp" ContentType="image/webp"/>
  <Override PartName="/ppt/media/image21.webp" ContentType="image/webp"/>
  <Override PartName="/ppt/notesSlides/notesSlide11.xml" ContentType="application/vnd.openxmlformats-officedocument.presentationml.notesSlide+xml"/>
  <Override PartName="/ppt/media/image22.webp" ContentType="image/webp"/>
  <Override PartName="/ppt/media/image23.webp" ContentType="image/webp"/>
  <Override PartName="/ppt/notesSlides/notesSlide12.xml" ContentType="application/vnd.openxmlformats-officedocument.presentationml.notesSlide+xml"/>
  <Override PartName="/ppt/media/image25.webp" ContentType="image/webp"/>
  <Override PartName="/ppt/notesSlides/notesSlide13.xml" ContentType="application/vnd.openxmlformats-officedocument.presentationml.notesSlide+xml"/>
  <Override PartName="/ppt/media/image26.webp" ContentType="image/webp"/>
  <Override PartName="/ppt/media/image27.webp" ContentType="image/webp"/>
  <Override PartName="/ppt/media/image28.webp" ContentType="image/webp"/>
  <Override PartName="/ppt/media/image29.webp" ContentType="image/webp"/>
  <Override PartName="/ppt/media/image30.webp" ContentType="image/webp"/>
  <Override PartName="/ppt/media/image31.webp" ContentType="image/webp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91" r:id="rId2"/>
  </p:sldMasterIdLst>
  <p:notesMasterIdLst>
    <p:notesMasterId r:id="rId65"/>
  </p:notesMasterIdLst>
  <p:sldIdLst>
    <p:sldId id="256" r:id="rId3"/>
    <p:sldId id="367" r:id="rId4"/>
    <p:sldId id="343" r:id="rId5"/>
    <p:sldId id="541" r:id="rId6"/>
    <p:sldId id="542" r:id="rId7"/>
    <p:sldId id="543" r:id="rId8"/>
    <p:sldId id="544" r:id="rId9"/>
    <p:sldId id="545" r:id="rId10"/>
    <p:sldId id="546" r:id="rId11"/>
    <p:sldId id="547" r:id="rId12"/>
    <p:sldId id="350" r:id="rId13"/>
    <p:sldId id="487" r:id="rId14"/>
    <p:sldId id="488" r:id="rId15"/>
    <p:sldId id="494" r:id="rId16"/>
    <p:sldId id="493" r:id="rId17"/>
    <p:sldId id="498" r:id="rId18"/>
    <p:sldId id="554" r:id="rId19"/>
    <p:sldId id="499" r:id="rId20"/>
    <p:sldId id="500" r:id="rId21"/>
    <p:sldId id="497" r:id="rId22"/>
    <p:sldId id="496" r:id="rId23"/>
    <p:sldId id="501" r:id="rId24"/>
    <p:sldId id="502" r:id="rId25"/>
    <p:sldId id="495" r:id="rId26"/>
    <p:sldId id="510" r:id="rId27"/>
    <p:sldId id="511" r:id="rId28"/>
    <p:sldId id="512" r:id="rId29"/>
    <p:sldId id="513" r:id="rId30"/>
    <p:sldId id="366" r:id="rId31"/>
    <p:sldId id="308" r:id="rId32"/>
    <p:sldId id="520" r:id="rId33"/>
    <p:sldId id="526" r:id="rId34"/>
    <p:sldId id="527" r:id="rId35"/>
    <p:sldId id="531" r:id="rId36"/>
    <p:sldId id="532" r:id="rId37"/>
    <p:sldId id="383" r:id="rId38"/>
    <p:sldId id="388" r:id="rId39"/>
    <p:sldId id="389" r:id="rId40"/>
    <p:sldId id="387" r:id="rId41"/>
    <p:sldId id="390" r:id="rId42"/>
    <p:sldId id="391" r:id="rId43"/>
    <p:sldId id="392" r:id="rId44"/>
    <p:sldId id="385" r:id="rId45"/>
    <p:sldId id="386" r:id="rId46"/>
    <p:sldId id="393" r:id="rId47"/>
    <p:sldId id="373" r:id="rId48"/>
    <p:sldId id="375" r:id="rId49"/>
    <p:sldId id="376" r:id="rId50"/>
    <p:sldId id="377" r:id="rId51"/>
    <p:sldId id="378" r:id="rId52"/>
    <p:sldId id="380" r:id="rId53"/>
    <p:sldId id="381" r:id="rId54"/>
    <p:sldId id="379" r:id="rId55"/>
    <p:sldId id="351" r:id="rId56"/>
    <p:sldId id="404" r:id="rId57"/>
    <p:sldId id="405" r:id="rId58"/>
    <p:sldId id="406" r:id="rId59"/>
    <p:sldId id="407" r:id="rId60"/>
    <p:sldId id="408" r:id="rId61"/>
    <p:sldId id="403" r:id="rId62"/>
    <p:sldId id="382" r:id="rId63"/>
    <p:sldId id="326" r:id="rId64"/>
  </p:sldIdLst>
  <p:sldSz cx="24382413" cy="13716000"/>
  <p:notesSz cx="6858000" cy="9144000"/>
  <p:embeddedFontLst>
    <p:embeddedFont>
      <p:font typeface="Arial Black" panose="020B0A04020102020204" pitchFamily="34" charset="0"/>
      <p:bold r:id="rId66"/>
    </p:embeddedFont>
    <p:embeddedFont>
      <p:font typeface="Bodoni MT Black" panose="02070A03080606020203" pitchFamily="18" charset="0"/>
      <p:bold r:id="rId67"/>
      <p:italic r:id="rId68"/>
      <p:boldItalic r:id="rId69"/>
    </p:embeddedFont>
    <p:embeddedFont>
      <p:font typeface="Microsoft YaHei" panose="020B0503020204020204" pitchFamily="34" charset="-122"/>
      <p:regular r:id="rId70"/>
      <p:bold r:id="rId71"/>
    </p:embeddedFont>
    <p:embeddedFont>
      <p:font typeface="微軟正黑體" panose="020B0604030504040204" pitchFamily="34" charset="-120"/>
      <p:regular r:id="rId72"/>
      <p:bold r:id="rId7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14" roundtripDataSignature="AMtx7mgBgPis7qCmP3bgcne2UrzM0YDyL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2166DC9-AAAB-4F9D-9FDD-0D8F29003AA9}" v="70" dt="2025-12-07T15:57:13.470"/>
    <p1510:client id="{DEC245ED-2952-4EC7-A921-AA5EE4552B6A}" v="11" dt="2025-12-08T15:58:45.10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787" autoAdjust="0"/>
    <p:restoredTop sz="86393"/>
  </p:normalViewPr>
  <p:slideViewPr>
    <p:cSldViewPr snapToGrid="0">
      <p:cViewPr>
        <p:scale>
          <a:sx n="33" d="100"/>
          <a:sy n="33" d="100"/>
        </p:scale>
        <p:origin x="426" y="60"/>
      </p:cViewPr>
      <p:guideLst/>
    </p:cSldViewPr>
  </p:slideViewPr>
  <p:outlineViewPr>
    <p:cViewPr>
      <p:scale>
        <a:sx n="33" d="100"/>
        <a:sy n="33" d="100"/>
      </p:scale>
      <p:origin x="0" y="-2744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117" Type="http://schemas.openxmlformats.org/officeDocument/2006/relationships/theme" Target="theme/theme1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font" Target="fonts/font3.fntdata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font" Target="fonts/font1.fntdata"/><Relationship Id="rId115" Type="http://schemas.openxmlformats.org/officeDocument/2006/relationships/presProps" Target="presProp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font" Target="fonts/font4.fntdata"/><Relationship Id="rId118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font" Target="fonts/font7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font" Target="fonts/font2.fntdata"/><Relationship Id="rId116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14" Type="http://customschemas.google.com/relationships/presentationmetadata" Target="metadata"/><Relationship Id="rId119" Type="http://schemas.microsoft.com/office/2015/10/relationships/revisionInfo" Target="revisionInfo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notesMaster" Target="notesMasters/notesMaster1.xml"/><Relationship Id="rId73" Type="http://schemas.openxmlformats.org/officeDocument/2006/relationships/font" Target="fonts/font8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" Type="http://schemas.openxmlformats.org/officeDocument/2006/relationships/slide" Target="slides/slide5.xml"/><Relationship Id="rId71" Type="http://schemas.openxmlformats.org/officeDocument/2006/relationships/font" Target="fonts/font6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4915F84-7F6F-7742-AEF4-855FAB7E04B2}" type="doc">
      <dgm:prSet loTypeId="urn:microsoft.com/office/officeart/2005/8/layout/hProcess7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FEF590CA-C175-9A41-A5CB-6B29637AF112}">
      <dgm:prSet phldrT="[文字]"/>
      <dgm:spPr/>
      <dgm:t>
        <a:bodyPr/>
        <a:lstStyle/>
        <a:p>
          <a:r>
            <a:rPr lang="en-US" altLang="zh-TW" b="1" i="1" u="sng" dirty="0"/>
            <a:t>COST</a:t>
          </a:r>
          <a:endParaRPr lang="zh-TW" altLang="en-US" b="1" i="1" u="sng" dirty="0"/>
        </a:p>
      </dgm:t>
    </dgm:pt>
    <dgm:pt modelId="{3228C0BA-6689-FB48-A74A-8A6390A1F6FF}" type="parTrans" cxnId="{F0F4DCEF-414C-7C42-83C0-A6D4EDC8D642}">
      <dgm:prSet/>
      <dgm:spPr/>
      <dgm:t>
        <a:bodyPr/>
        <a:lstStyle/>
        <a:p>
          <a:endParaRPr lang="zh-TW" altLang="en-US"/>
        </a:p>
      </dgm:t>
    </dgm:pt>
    <dgm:pt modelId="{646EC3A7-B055-5745-8A91-CDAB478E08A5}" type="sibTrans" cxnId="{F0F4DCEF-414C-7C42-83C0-A6D4EDC8D642}">
      <dgm:prSet/>
      <dgm:spPr/>
      <dgm:t>
        <a:bodyPr/>
        <a:lstStyle/>
        <a:p>
          <a:endParaRPr lang="zh-TW" altLang="en-US"/>
        </a:p>
      </dgm:t>
    </dgm:pt>
    <dgm:pt modelId="{C6DBB80D-194F-5649-A51A-BBFB9D19F9C8}">
      <dgm:prSet phldrT="[文字]" custT="1"/>
      <dgm:spPr/>
      <dgm:t>
        <a:bodyPr/>
        <a:lstStyle/>
        <a:p>
          <a:r>
            <a:rPr lang="en" altLang="zh-TW" sz="5400" b="0" dirty="0"/>
            <a:t>Cloud Run </a:t>
          </a:r>
          <a:r>
            <a:rPr lang="zh-TW" altLang="zh-TW" sz="5400" b="0" dirty="0"/>
            <a:t>運算成本</a:t>
          </a:r>
          <a:endParaRPr lang="en-US" altLang="zh-TW" sz="5400" b="0" dirty="0"/>
        </a:p>
        <a:p>
          <a:r>
            <a:rPr lang="en-US" altLang="zh-TW" sz="5400" b="0" dirty="0" err="1"/>
            <a:t>DataBase</a:t>
          </a:r>
          <a:r>
            <a:rPr lang="en-US" altLang="zh-TW" sz="5400" b="0" dirty="0"/>
            <a:t> </a:t>
          </a:r>
        </a:p>
        <a:p>
          <a:r>
            <a:rPr lang="en-US" altLang="zh-TW" sz="5400" b="0" dirty="0"/>
            <a:t>Redis</a:t>
          </a:r>
        </a:p>
        <a:p>
          <a:r>
            <a:rPr lang="en" sz="5400" b="0" dirty="0"/>
            <a:t>LLM API </a:t>
          </a:r>
          <a:r>
            <a:rPr lang="zh-TW" altLang="en-US" sz="5400" b="0" dirty="0"/>
            <a:t>成本（</a:t>
          </a:r>
          <a:r>
            <a:rPr lang="en" sz="5400" b="0" dirty="0"/>
            <a:t>OpenAI）</a:t>
          </a:r>
          <a:endParaRPr lang="en" altLang="zh-TW" sz="5400" b="0" dirty="0"/>
        </a:p>
        <a:p>
          <a:r>
            <a:rPr lang="zh-TW" altLang="zh-TW" sz="5400" b="0" dirty="0"/>
            <a:t>人力維運成本</a:t>
          </a:r>
          <a:endParaRPr lang="zh-TW" altLang="en-US" sz="5400" b="0" dirty="0"/>
        </a:p>
        <a:p>
          <a:endParaRPr lang="en-US" altLang="zh-TW" sz="5300" dirty="0"/>
        </a:p>
      </dgm:t>
    </dgm:pt>
    <dgm:pt modelId="{736A9573-E046-6145-B792-D5DBAFC70E64}" type="parTrans" cxnId="{E560AD79-4822-FD41-A6DF-EDCE9162EF8B}">
      <dgm:prSet/>
      <dgm:spPr/>
      <dgm:t>
        <a:bodyPr/>
        <a:lstStyle/>
        <a:p>
          <a:endParaRPr lang="zh-TW" altLang="en-US"/>
        </a:p>
      </dgm:t>
    </dgm:pt>
    <dgm:pt modelId="{B3E0732C-63B7-F84F-87D2-F2DCA1491F2F}" type="sibTrans" cxnId="{E560AD79-4822-FD41-A6DF-EDCE9162EF8B}">
      <dgm:prSet/>
      <dgm:spPr/>
      <dgm:t>
        <a:bodyPr/>
        <a:lstStyle/>
        <a:p>
          <a:endParaRPr lang="zh-TW" altLang="en-US"/>
        </a:p>
      </dgm:t>
    </dgm:pt>
    <dgm:pt modelId="{1EF1E365-89FD-EF41-99BA-826DA8BAA71A}">
      <dgm:prSet phldrT="[文字]"/>
      <dgm:spPr/>
      <dgm:t>
        <a:bodyPr/>
        <a:lstStyle/>
        <a:p>
          <a:r>
            <a:rPr lang="zh-TW" altLang="en-US" dirty="0"/>
            <a:t>提供</a:t>
          </a:r>
          <a:r>
            <a:rPr lang="en-US" altLang="zh-TW" dirty="0"/>
            <a:t>API Key</a:t>
          </a:r>
        </a:p>
        <a:p>
          <a:r>
            <a:rPr lang="zh-TW" altLang="en-US" dirty="0"/>
            <a:t>提供</a:t>
          </a:r>
          <a:r>
            <a:rPr lang="en-US" altLang="zh-TW" dirty="0"/>
            <a:t>SDK </a:t>
          </a:r>
          <a:r>
            <a:rPr lang="zh-TW" altLang="en-US" dirty="0"/>
            <a:t>（針對客戶使用的程式語言去設計）</a:t>
          </a:r>
          <a:endParaRPr lang="en-US" altLang="zh-TW" dirty="0"/>
        </a:p>
        <a:p>
          <a:r>
            <a:rPr lang="en-US" altLang="zh-TW" dirty="0"/>
            <a:t>Request Count</a:t>
          </a:r>
          <a:r>
            <a:rPr lang="zh-TW" altLang="zh-TW" dirty="0"/>
            <a:t>計量（可被用於計費）</a:t>
          </a:r>
          <a:endParaRPr lang="en-US" altLang="zh-TW" dirty="0"/>
        </a:p>
        <a:p>
          <a:endParaRPr lang="en-US" altLang="zh-TW" dirty="0"/>
        </a:p>
        <a:p>
          <a:endParaRPr lang="zh-TW" altLang="en-US" dirty="0"/>
        </a:p>
      </dgm:t>
    </dgm:pt>
    <dgm:pt modelId="{1C56479A-A36A-8E43-A10F-DA3558679DB4}" type="parTrans" cxnId="{996D7AC7-520E-A84D-B926-C6EA897FC5DB}">
      <dgm:prSet/>
      <dgm:spPr/>
      <dgm:t>
        <a:bodyPr/>
        <a:lstStyle/>
        <a:p>
          <a:endParaRPr lang="zh-TW" altLang="en-US"/>
        </a:p>
      </dgm:t>
    </dgm:pt>
    <dgm:pt modelId="{82886F73-7986-9C41-8909-59CFFCB6DD03}" type="sibTrans" cxnId="{996D7AC7-520E-A84D-B926-C6EA897FC5DB}">
      <dgm:prSet/>
      <dgm:spPr/>
      <dgm:t>
        <a:bodyPr/>
        <a:lstStyle/>
        <a:p>
          <a:endParaRPr lang="zh-TW" altLang="en-US"/>
        </a:p>
      </dgm:t>
    </dgm:pt>
    <dgm:pt modelId="{3B720B8B-C612-CF45-A9B4-6FA0191DDD65}">
      <dgm:prSet phldrT="[文字]"/>
      <dgm:spPr/>
      <dgm:t>
        <a:bodyPr/>
        <a:lstStyle/>
        <a:p>
          <a:r>
            <a:rPr lang="en-US" altLang="zh-TW" b="1" i="1" u="sng" dirty="0"/>
            <a:t>PRICING</a:t>
          </a:r>
          <a:endParaRPr lang="zh-TW" altLang="en-US" b="1" i="1" u="sng" dirty="0"/>
        </a:p>
      </dgm:t>
    </dgm:pt>
    <dgm:pt modelId="{2682F2ED-5F34-DA4E-A8EC-66816D974A05}" type="parTrans" cxnId="{239372E8-B58C-8F4A-B5DA-B3A6C403C323}">
      <dgm:prSet/>
      <dgm:spPr/>
      <dgm:t>
        <a:bodyPr/>
        <a:lstStyle/>
        <a:p>
          <a:endParaRPr lang="zh-TW" altLang="en-US"/>
        </a:p>
      </dgm:t>
    </dgm:pt>
    <dgm:pt modelId="{82975CE3-A9BA-234C-A8B0-AF4A46618AF2}" type="sibTrans" cxnId="{239372E8-B58C-8F4A-B5DA-B3A6C403C323}">
      <dgm:prSet/>
      <dgm:spPr/>
      <dgm:t>
        <a:bodyPr/>
        <a:lstStyle/>
        <a:p>
          <a:endParaRPr lang="zh-TW" altLang="en-US"/>
        </a:p>
      </dgm:t>
    </dgm:pt>
    <dgm:pt modelId="{E74FC5CC-4399-F947-8DE7-CAAD60C91373}">
      <dgm:prSet phldrT="[文字]" custT="1"/>
      <dgm:spPr/>
      <dgm:t>
        <a:bodyPr/>
        <a:lstStyle/>
        <a:p>
          <a:pPr>
            <a:lnSpc>
              <a:spcPct val="100000"/>
            </a:lnSpc>
          </a:pPr>
          <a:r>
            <a:rPr lang="zh-TW" altLang="zh-TW" sz="5400" dirty="0"/>
            <a:t>分級方案</a:t>
          </a:r>
          <a:r>
            <a:rPr lang="en-US" altLang="zh-TW" sz="5400" dirty="0"/>
            <a:t>(</a:t>
          </a:r>
          <a:r>
            <a:rPr lang="en" altLang="zh-TW" sz="5400" dirty="0"/>
            <a:t>Pro / Slim / Enterprise)</a:t>
          </a:r>
          <a:endParaRPr lang="en-US" altLang="zh-TW" sz="5400" dirty="0"/>
        </a:p>
        <a:p>
          <a:pPr>
            <a:lnSpc>
              <a:spcPct val="100000"/>
            </a:lnSpc>
          </a:pPr>
          <a:r>
            <a:rPr lang="zh-TW" altLang="zh-TW" sz="5400" dirty="0"/>
            <a:t>免費試用方案</a:t>
          </a:r>
          <a:endParaRPr lang="en-US" altLang="zh-TW" sz="5400" dirty="0"/>
        </a:p>
        <a:p>
          <a:pPr>
            <a:lnSpc>
              <a:spcPct val="100000"/>
            </a:lnSpc>
          </a:pPr>
          <a:r>
            <a:rPr lang="zh-TW" altLang="zh-TW" sz="5400" dirty="0"/>
            <a:t>訂閱方案（</a:t>
          </a:r>
          <a:r>
            <a:rPr lang="en" altLang="zh-TW" sz="5400" dirty="0"/>
            <a:t>Monthly / Annual</a:t>
          </a:r>
          <a:r>
            <a:rPr lang="zh-TW" altLang="zh-TW" sz="5400" dirty="0"/>
            <a:t>）</a:t>
          </a:r>
          <a:endParaRPr lang="en-US" altLang="zh-TW" sz="5400" dirty="0"/>
        </a:p>
        <a:p>
          <a:pPr>
            <a:lnSpc>
              <a:spcPct val="100000"/>
            </a:lnSpc>
          </a:pPr>
          <a:r>
            <a:rPr lang="zh-TW" altLang="zh-TW" sz="5400" dirty="0"/>
            <a:t>模型設定（風控規則 </a:t>
          </a:r>
          <a:r>
            <a:rPr lang="en-US" altLang="zh-TW" sz="5400" dirty="0"/>
            <a:t>/ </a:t>
          </a:r>
          <a:r>
            <a:rPr lang="zh-TW" altLang="zh-TW" sz="5400" dirty="0"/>
            <a:t>客製化模型）</a:t>
          </a:r>
          <a:endParaRPr lang="en-US" altLang="zh-TW" sz="5400" dirty="0"/>
        </a:p>
        <a:p>
          <a:pPr>
            <a:lnSpc>
              <a:spcPct val="90000"/>
            </a:lnSpc>
          </a:pPr>
          <a:endParaRPr lang="zh-TW" altLang="en-US" sz="6400" dirty="0"/>
        </a:p>
      </dgm:t>
    </dgm:pt>
    <dgm:pt modelId="{36B96D11-DE7D-9244-A9D8-62756401E265}" type="parTrans" cxnId="{478C1F7D-6BC3-5B45-BCFB-A9119BC4D817}">
      <dgm:prSet/>
      <dgm:spPr/>
      <dgm:t>
        <a:bodyPr/>
        <a:lstStyle/>
        <a:p>
          <a:endParaRPr lang="zh-TW" altLang="en-US"/>
        </a:p>
      </dgm:t>
    </dgm:pt>
    <dgm:pt modelId="{DA427F98-3CCF-0646-A294-D3CF1347200F}" type="sibTrans" cxnId="{478C1F7D-6BC3-5B45-BCFB-A9119BC4D817}">
      <dgm:prSet/>
      <dgm:spPr/>
      <dgm:t>
        <a:bodyPr/>
        <a:lstStyle/>
        <a:p>
          <a:endParaRPr lang="zh-TW" altLang="en-US"/>
        </a:p>
      </dgm:t>
    </dgm:pt>
    <dgm:pt modelId="{E462F40C-AB6C-D343-BEEA-CE6D2D882F44}">
      <dgm:prSet phldrT="[文字]"/>
      <dgm:spPr/>
      <dgm:t>
        <a:bodyPr/>
        <a:lstStyle/>
        <a:p>
          <a:r>
            <a:rPr lang="en-US" altLang="zh-TW" b="1" i="1" u="sng" dirty="0"/>
            <a:t>SYSTEM</a:t>
          </a:r>
          <a:endParaRPr lang="zh-TW" altLang="en-US" b="1" i="1" u="sng" dirty="0"/>
        </a:p>
      </dgm:t>
    </dgm:pt>
    <dgm:pt modelId="{0FFB00EA-F5DF-BF4D-A38A-8F77B7E9C642}" type="sibTrans" cxnId="{9D398FCC-C81D-294C-9A3B-40B3AB810BEC}">
      <dgm:prSet/>
      <dgm:spPr/>
      <dgm:t>
        <a:bodyPr/>
        <a:lstStyle/>
        <a:p>
          <a:endParaRPr lang="zh-TW" altLang="en-US"/>
        </a:p>
      </dgm:t>
    </dgm:pt>
    <dgm:pt modelId="{3B936CA6-6299-0E4D-BDDB-A7420DF5952D}" type="parTrans" cxnId="{9D398FCC-C81D-294C-9A3B-40B3AB810BEC}">
      <dgm:prSet/>
      <dgm:spPr/>
      <dgm:t>
        <a:bodyPr/>
        <a:lstStyle/>
        <a:p>
          <a:endParaRPr lang="zh-TW" altLang="en-US"/>
        </a:p>
      </dgm:t>
    </dgm:pt>
    <dgm:pt modelId="{FA51CFAD-30F4-1547-BF6F-2E63B62AF9F3}" type="pres">
      <dgm:prSet presAssocID="{44915F84-7F6F-7742-AEF4-855FAB7E04B2}" presName="Name0" presStyleCnt="0">
        <dgm:presLayoutVars>
          <dgm:dir/>
          <dgm:animLvl val="lvl"/>
          <dgm:resizeHandles val="exact"/>
        </dgm:presLayoutVars>
      </dgm:prSet>
      <dgm:spPr/>
    </dgm:pt>
    <dgm:pt modelId="{BE0C2A5B-7ECE-BF45-B470-3ED6C1191045}" type="pres">
      <dgm:prSet presAssocID="{FEF590CA-C175-9A41-A5CB-6B29637AF112}" presName="compositeNode" presStyleCnt="0">
        <dgm:presLayoutVars>
          <dgm:bulletEnabled val="1"/>
        </dgm:presLayoutVars>
      </dgm:prSet>
      <dgm:spPr/>
    </dgm:pt>
    <dgm:pt modelId="{B1A82509-9745-DA44-AFC9-68357C329FA5}" type="pres">
      <dgm:prSet presAssocID="{FEF590CA-C175-9A41-A5CB-6B29637AF112}" presName="bgRect" presStyleLbl="node1" presStyleIdx="0" presStyleCnt="3"/>
      <dgm:spPr/>
    </dgm:pt>
    <dgm:pt modelId="{AFC916E5-582E-E944-BDEA-3DDF19876C02}" type="pres">
      <dgm:prSet presAssocID="{FEF590CA-C175-9A41-A5CB-6B29637AF112}" presName="parentNode" presStyleLbl="node1" presStyleIdx="0" presStyleCnt="3">
        <dgm:presLayoutVars>
          <dgm:chMax val="0"/>
          <dgm:bulletEnabled val="1"/>
        </dgm:presLayoutVars>
      </dgm:prSet>
      <dgm:spPr/>
    </dgm:pt>
    <dgm:pt modelId="{73CD47FB-D29B-A64F-90E0-5464BFC470D3}" type="pres">
      <dgm:prSet presAssocID="{FEF590CA-C175-9A41-A5CB-6B29637AF112}" presName="childNode" presStyleLbl="node1" presStyleIdx="0" presStyleCnt="3">
        <dgm:presLayoutVars>
          <dgm:bulletEnabled val="1"/>
        </dgm:presLayoutVars>
      </dgm:prSet>
      <dgm:spPr/>
    </dgm:pt>
    <dgm:pt modelId="{5B98038D-316C-234A-B210-573C09E6C482}" type="pres">
      <dgm:prSet presAssocID="{646EC3A7-B055-5745-8A91-CDAB478E08A5}" presName="hSp" presStyleCnt="0"/>
      <dgm:spPr/>
    </dgm:pt>
    <dgm:pt modelId="{1F0F7B91-2A67-6142-97EE-5210C1828597}" type="pres">
      <dgm:prSet presAssocID="{646EC3A7-B055-5745-8A91-CDAB478E08A5}" presName="vProcSp" presStyleCnt="0"/>
      <dgm:spPr/>
    </dgm:pt>
    <dgm:pt modelId="{2154CF2E-7083-5B4D-A9B8-B2B9D1BCE8D1}" type="pres">
      <dgm:prSet presAssocID="{646EC3A7-B055-5745-8A91-CDAB478E08A5}" presName="vSp1" presStyleCnt="0"/>
      <dgm:spPr/>
    </dgm:pt>
    <dgm:pt modelId="{F5556BEF-1ECD-E943-B39B-E73F41811AC6}" type="pres">
      <dgm:prSet presAssocID="{646EC3A7-B055-5745-8A91-CDAB478E08A5}" presName="simulatedConn" presStyleLbl="solidFgAcc1" presStyleIdx="0" presStyleCnt="2"/>
      <dgm:spPr/>
    </dgm:pt>
    <dgm:pt modelId="{6BBCA665-61ED-2C4F-9A15-6E5CAF4FB19E}" type="pres">
      <dgm:prSet presAssocID="{646EC3A7-B055-5745-8A91-CDAB478E08A5}" presName="vSp2" presStyleCnt="0"/>
      <dgm:spPr/>
    </dgm:pt>
    <dgm:pt modelId="{5B3C65A5-3C91-AE49-9B41-AD363D25737B}" type="pres">
      <dgm:prSet presAssocID="{646EC3A7-B055-5745-8A91-CDAB478E08A5}" presName="sibTrans" presStyleCnt="0"/>
      <dgm:spPr/>
    </dgm:pt>
    <dgm:pt modelId="{A2F5D20F-1FEF-5C4F-A086-F056D129D54E}" type="pres">
      <dgm:prSet presAssocID="{E462F40C-AB6C-D343-BEEA-CE6D2D882F44}" presName="compositeNode" presStyleCnt="0">
        <dgm:presLayoutVars>
          <dgm:bulletEnabled val="1"/>
        </dgm:presLayoutVars>
      </dgm:prSet>
      <dgm:spPr/>
    </dgm:pt>
    <dgm:pt modelId="{ABBD7BAA-0662-2D4B-BF7E-F84370B5CE0E}" type="pres">
      <dgm:prSet presAssocID="{E462F40C-AB6C-D343-BEEA-CE6D2D882F44}" presName="bgRect" presStyleLbl="node1" presStyleIdx="1" presStyleCnt="3"/>
      <dgm:spPr/>
    </dgm:pt>
    <dgm:pt modelId="{03C14287-4FB4-7348-BCA2-D3DD2C8998A4}" type="pres">
      <dgm:prSet presAssocID="{E462F40C-AB6C-D343-BEEA-CE6D2D882F44}" presName="parentNode" presStyleLbl="node1" presStyleIdx="1" presStyleCnt="3">
        <dgm:presLayoutVars>
          <dgm:chMax val="0"/>
          <dgm:bulletEnabled val="1"/>
        </dgm:presLayoutVars>
      </dgm:prSet>
      <dgm:spPr/>
    </dgm:pt>
    <dgm:pt modelId="{ED22FF13-F1A4-B545-8FE9-99CDFC74E13B}" type="pres">
      <dgm:prSet presAssocID="{E462F40C-AB6C-D343-BEEA-CE6D2D882F44}" presName="childNode" presStyleLbl="node1" presStyleIdx="1" presStyleCnt="3">
        <dgm:presLayoutVars>
          <dgm:bulletEnabled val="1"/>
        </dgm:presLayoutVars>
      </dgm:prSet>
      <dgm:spPr/>
    </dgm:pt>
    <dgm:pt modelId="{34626BF2-86AC-7640-B494-76ED6B233B98}" type="pres">
      <dgm:prSet presAssocID="{0FFB00EA-F5DF-BF4D-A38A-8F77B7E9C642}" presName="hSp" presStyleCnt="0"/>
      <dgm:spPr/>
    </dgm:pt>
    <dgm:pt modelId="{49F3133F-59F1-9C42-9E7C-B90EE9F4D62B}" type="pres">
      <dgm:prSet presAssocID="{0FFB00EA-F5DF-BF4D-A38A-8F77B7E9C642}" presName="vProcSp" presStyleCnt="0"/>
      <dgm:spPr/>
    </dgm:pt>
    <dgm:pt modelId="{A17DC183-F468-0F48-9EA9-02E67BCF60C2}" type="pres">
      <dgm:prSet presAssocID="{0FFB00EA-F5DF-BF4D-A38A-8F77B7E9C642}" presName="vSp1" presStyleCnt="0"/>
      <dgm:spPr/>
    </dgm:pt>
    <dgm:pt modelId="{DCB06079-AFCA-BC43-842E-DAA2A7FD1505}" type="pres">
      <dgm:prSet presAssocID="{0FFB00EA-F5DF-BF4D-A38A-8F77B7E9C642}" presName="simulatedConn" presStyleLbl="solidFgAcc1" presStyleIdx="1" presStyleCnt="2"/>
      <dgm:spPr/>
    </dgm:pt>
    <dgm:pt modelId="{A5549968-8844-BE4B-ACEC-B6B296923D9A}" type="pres">
      <dgm:prSet presAssocID="{0FFB00EA-F5DF-BF4D-A38A-8F77B7E9C642}" presName="vSp2" presStyleCnt="0"/>
      <dgm:spPr/>
    </dgm:pt>
    <dgm:pt modelId="{942A24D2-8BD4-614A-AB68-7AA07C4D2433}" type="pres">
      <dgm:prSet presAssocID="{0FFB00EA-F5DF-BF4D-A38A-8F77B7E9C642}" presName="sibTrans" presStyleCnt="0"/>
      <dgm:spPr/>
    </dgm:pt>
    <dgm:pt modelId="{13D2F499-DD55-B645-9923-4B94E00B8FF2}" type="pres">
      <dgm:prSet presAssocID="{3B720B8B-C612-CF45-A9B4-6FA0191DDD65}" presName="compositeNode" presStyleCnt="0">
        <dgm:presLayoutVars>
          <dgm:bulletEnabled val="1"/>
        </dgm:presLayoutVars>
      </dgm:prSet>
      <dgm:spPr/>
    </dgm:pt>
    <dgm:pt modelId="{EDD86AA8-4222-6341-ABCB-E936B96530F3}" type="pres">
      <dgm:prSet presAssocID="{3B720B8B-C612-CF45-A9B4-6FA0191DDD65}" presName="bgRect" presStyleLbl="node1" presStyleIdx="2" presStyleCnt="3"/>
      <dgm:spPr/>
    </dgm:pt>
    <dgm:pt modelId="{EA79BEE4-16C1-C642-8001-C20E9148AA7D}" type="pres">
      <dgm:prSet presAssocID="{3B720B8B-C612-CF45-A9B4-6FA0191DDD65}" presName="parentNode" presStyleLbl="node1" presStyleIdx="2" presStyleCnt="3">
        <dgm:presLayoutVars>
          <dgm:chMax val="0"/>
          <dgm:bulletEnabled val="1"/>
        </dgm:presLayoutVars>
      </dgm:prSet>
      <dgm:spPr/>
    </dgm:pt>
    <dgm:pt modelId="{B6317DDD-5C94-BA4A-9B8C-70CEB2139720}" type="pres">
      <dgm:prSet presAssocID="{3B720B8B-C612-CF45-A9B4-6FA0191DDD65}" presName="childNode" presStyleLbl="node1" presStyleIdx="2" presStyleCnt="3">
        <dgm:presLayoutVars>
          <dgm:bulletEnabled val="1"/>
        </dgm:presLayoutVars>
      </dgm:prSet>
      <dgm:spPr/>
    </dgm:pt>
  </dgm:ptLst>
  <dgm:cxnLst>
    <dgm:cxn modelId="{6DF20603-3C62-DD4B-AD48-82C2182632D8}" type="presOf" srcId="{FEF590CA-C175-9A41-A5CB-6B29637AF112}" destId="{AFC916E5-582E-E944-BDEA-3DDF19876C02}" srcOrd="1" destOrd="0" presId="urn:microsoft.com/office/officeart/2005/8/layout/hProcess7"/>
    <dgm:cxn modelId="{9B8A2A0F-1898-6F4A-8E4E-D8E1D2850CEA}" type="presOf" srcId="{E462F40C-AB6C-D343-BEEA-CE6D2D882F44}" destId="{03C14287-4FB4-7348-BCA2-D3DD2C8998A4}" srcOrd="1" destOrd="0" presId="urn:microsoft.com/office/officeart/2005/8/layout/hProcess7"/>
    <dgm:cxn modelId="{152EB04C-AF1E-F84D-8458-7B088FD94F76}" type="presOf" srcId="{3B720B8B-C612-CF45-A9B4-6FA0191DDD65}" destId="{EDD86AA8-4222-6341-ABCB-E936B96530F3}" srcOrd="0" destOrd="0" presId="urn:microsoft.com/office/officeart/2005/8/layout/hProcess7"/>
    <dgm:cxn modelId="{07EF684D-4B90-6D41-9598-A5F3A844B82A}" type="presOf" srcId="{FEF590CA-C175-9A41-A5CB-6B29637AF112}" destId="{B1A82509-9745-DA44-AFC9-68357C329FA5}" srcOrd="0" destOrd="0" presId="urn:microsoft.com/office/officeart/2005/8/layout/hProcess7"/>
    <dgm:cxn modelId="{9C38A272-83ED-904E-A3CE-B9D48490705F}" type="presOf" srcId="{3B720B8B-C612-CF45-A9B4-6FA0191DDD65}" destId="{EA79BEE4-16C1-C642-8001-C20E9148AA7D}" srcOrd="1" destOrd="0" presId="urn:microsoft.com/office/officeart/2005/8/layout/hProcess7"/>
    <dgm:cxn modelId="{5CBAA357-1BFE-F64A-9DEB-5E69916AAC3C}" type="presOf" srcId="{E462F40C-AB6C-D343-BEEA-CE6D2D882F44}" destId="{ABBD7BAA-0662-2D4B-BF7E-F84370B5CE0E}" srcOrd="0" destOrd="0" presId="urn:microsoft.com/office/officeart/2005/8/layout/hProcess7"/>
    <dgm:cxn modelId="{E560AD79-4822-FD41-A6DF-EDCE9162EF8B}" srcId="{FEF590CA-C175-9A41-A5CB-6B29637AF112}" destId="{C6DBB80D-194F-5649-A51A-BBFB9D19F9C8}" srcOrd="0" destOrd="0" parTransId="{736A9573-E046-6145-B792-D5DBAFC70E64}" sibTransId="{B3E0732C-63B7-F84F-87D2-F2DCA1491F2F}"/>
    <dgm:cxn modelId="{6808A77B-3EB4-3A42-AA83-49E1CD7E9F51}" type="presOf" srcId="{1EF1E365-89FD-EF41-99BA-826DA8BAA71A}" destId="{ED22FF13-F1A4-B545-8FE9-99CDFC74E13B}" srcOrd="0" destOrd="0" presId="urn:microsoft.com/office/officeart/2005/8/layout/hProcess7"/>
    <dgm:cxn modelId="{478C1F7D-6BC3-5B45-BCFB-A9119BC4D817}" srcId="{3B720B8B-C612-CF45-A9B4-6FA0191DDD65}" destId="{E74FC5CC-4399-F947-8DE7-CAAD60C91373}" srcOrd="0" destOrd="0" parTransId="{36B96D11-DE7D-9244-A9D8-62756401E265}" sibTransId="{DA427F98-3CCF-0646-A294-D3CF1347200F}"/>
    <dgm:cxn modelId="{A787588B-E520-924B-8E3D-5E9E0BB015E6}" type="presOf" srcId="{E74FC5CC-4399-F947-8DE7-CAAD60C91373}" destId="{B6317DDD-5C94-BA4A-9B8C-70CEB2139720}" srcOrd="0" destOrd="0" presId="urn:microsoft.com/office/officeart/2005/8/layout/hProcess7"/>
    <dgm:cxn modelId="{996D7AC7-520E-A84D-B926-C6EA897FC5DB}" srcId="{E462F40C-AB6C-D343-BEEA-CE6D2D882F44}" destId="{1EF1E365-89FD-EF41-99BA-826DA8BAA71A}" srcOrd="0" destOrd="0" parTransId="{1C56479A-A36A-8E43-A10F-DA3558679DB4}" sibTransId="{82886F73-7986-9C41-8909-59CFFCB6DD03}"/>
    <dgm:cxn modelId="{9D398FCC-C81D-294C-9A3B-40B3AB810BEC}" srcId="{44915F84-7F6F-7742-AEF4-855FAB7E04B2}" destId="{E462F40C-AB6C-D343-BEEA-CE6D2D882F44}" srcOrd="1" destOrd="0" parTransId="{3B936CA6-6299-0E4D-BDDB-A7420DF5952D}" sibTransId="{0FFB00EA-F5DF-BF4D-A38A-8F77B7E9C642}"/>
    <dgm:cxn modelId="{55F1AFDE-1B44-7B42-A2AF-06712CC79A10}" type="presOf" srcId="{C6DBB80D-194F-5649-A51A-BBFB9D19F9C8}" destId="{73CD47FB-D29B-A64F-90E0-5464BFC470D3}" srcOrd="0" destOrd="0" presId="urn:microsoft.com/office/officeart/2005/8/layout/hProcess7"/>
    <dgm:cxn modelId="{239372E8-B58C-8F4A-B5DA-B3A6C403C323}" srcId="{44915F84-7F6F-7742-AEF4-855FAB7E04B2}" destId="{3B720B8B-C612-CF45-A9B4-6FA0191DDD65}" srcOrd="2" destOrd="0" parTransId="{2682F2ED-5F34-DA4E-A8EC-66816D974A05}" sibTransId="{82975CE3-A9BA-234C-A8B0-AF4A46618AF2}"/>
    <dgm:cxn modelId="{F0F4DCEF-414C-7C42-83C0-A6D4EDC8D642}" srcId="{44915F84-7F6F-7742-AEF4-855FAB7E04B2}" destId="{FEF590CA-C175-9A41-A5CB-6B29637AF112}" srcOrd="0" destOrd="0" parTransId="{3228C0BA-6689-FB48-A74A-8A6390A1F6FF}" sibTransId="{646EC3A7-B055-5745-8A91-CDAB478E08A5}"/>
    <dgm:cxn modelId="{C1FD09FF-C457-0A4A-96DF-DFDA70B5B72D}" type="presOf" srcId="{44915F84-7F6F-7742-AEF4-855FAB7E04B2}" destId="{FA51CFAD-30F4-1547-BF6F-2E63B62AF9F3}" srcOrd="0" destOrd="0" presId="urn:microsoft.com/office/officeart/2005/8/layout/hProcess7"/>
    <dgm:cxn modelId="{A37C896A-A88E-E841-BDBE-BE1B3FB9E5D5}" type="presParOf" srcId="{FA51CFAD-30F4-1547-BF6F-2E63B62AF9F3}" destId="{BE0C2A5B-7ECE-BF45-B470-3ED6C1191045}" srcOrd="0" destOrd="0" presId="urn:microsoft.com/office/officeart/2005/8/layout/hProcess7"/>
    <dgm:cxn modelId="{56EEB84F-4C43-B14A-BCB8-85001A2AFD3E}" type="presParOf" srcId="{BE0C2A5B-7ECE-BF45-B470-3ED6C1191045}" destId="{B1A82509-9745-DA44-AFC9-68357C329FA5}" srcOrd="0" destOrd="0" presId="urn:microsoft.com/office/officeart/2005/8/layout/hProcess7"/>
    <dgm:cxn modelId="{97F80F04-09C8-AA43-9C02-A086FCB9425E}" type="presParOf" srcId="{BE0C2A5B-7ECE-BF45-B470-3ED6C1191045}" destId="{AFC916E5-582E-E944-BDEA-3DDF19876C02}" srcOrd="1" destOrd="0" presId="urn:microsoft.com/office/officeart/2005/8/layout/hProcess7"/>
    <dgm:cxn modelId="{1B33D9AC-EBE9-E64B-8D5A-B1933EFEF3EB}" type="presParOf" srcId="{BE0C2A5B-7ECE-BF45-B470-3ED6C1191045}" destId="{73CD47FB-D29B-A64F-90E0-5464BFC470D3}" srcOrd="2" destOrd="0" presId="urn:microsoft.com/office/officeart/2005/8/layout/hProcess7"/>
    <dgm:cxn modelId="{C30924BA-FA42-0545-A57C-29E71167FD10}" type="presParOf" srcId="{FA51CFAD-30F4-1547-BF6F-2E63B62AF9F3}" destId="{5B98038D-316C-234A-B210-573C09E6C482}" srcOrd="1" destOrd="0" presId="urn:microsoft.com/office/officeart/2005/8/layout/hProcess7"/>
    <dgm:cxn modelId="{985BDA33-39D2-DA4F-AEE7-43CF4A7BB38E}" type="presParOf" srcId="{FA51CFAD-30F4-1547-BF6F-2E63B62AF9F3}" destId="{1F0F7B91-2A67-6142-97EE-5210C1828597}" srcOrd="2" destOrd="0" presId="urn:microsoft.com/office/officeart/2005/8/layout/hProcess7"/>
    <dgm:cxn modelId="{9E883378-9CF7-7A4B-B9C3-0F92281DE8E7}" type="presParOf" srcId="{1F0F7B91-2A67-6142-97EE-5210C1828597}" destId="{2154CF2E-7083-5B4D-A9B8-B2B9D1BCE8D1}" srcOrd="0" destOrd="0" presId="urn:microsoft.com/office/officeart/2005/8/layout/hProcess7"/>
    <dgm:cxn modelId="{DC9EE3AA-C042-BC4F-BFD7-1FF3B2604BB6}" type="presParOf" srcId="{1F0F7B91-2A67-6142-97EE-5210C1828597}" destId="{F5556BEF-1ECD-E943-B39B-E73F41811AC6}" srcOrd="1" destOrd="0" presId="urn:microsoft.com/office/officeart/2005/8/layout/hProcess7"/>
    <dgm:cxn modelId="{C78A215B-983B-7341-B690-ECAC0DF910C0}" type="presParOf" srcId="{1F0F7B91-2A67-6142-97EE-5210C1828597}" destId="{6BBCA665-61ED-2C4F-9A15-6E5CAF4FB19E}" srcOrd="2" destOrd="0" presId="urn:microsoft.com/office/officeart/2005/8/layout/hProcess7"/>
    <dgm:cxn modelId="{546D02D0-B5D5-0D4C-8E9E-0389EAE1D2B3}" type="presParOf" srcId="{FA51CFAD-30F4-1547-BF6F-2E63B62AF9F3}" destId="{5B3C65A5-3C91-AE49-9B41-AD363D25737B}" srcOrd="3" destOrd="0" presId="urn:microsoft.com/office/officeart/2005/8/layout/hProcess7"/>
    <dgm:cxn modelId="{C6F09D57-FF27-B241-90BE-590E32FA36BF}" type="presParOf" srcId="{FA51CFAD-30F4-1547-BF6F-2E63B62AF9F3}" destId="{A2F5D20F-1FEF-5C4F-A086-F056D129D54E}" srcOrd="4" destOrd="0" presId="urn:microsoft.com/office/officeart/2005/8/layout/hProcess7"/>
    <dgm:cxn modelId="{575D364E-3F24-6F4D-94CA-9C70FEE63EE1}" type="presParOf" srcId="{A2F5D20F-1FEF-5C4F-A086-F056D129D54E}" destId="{ABBD7BAA-0662-2D4B-BF7E-F84370B5CE0E}" srcOrd="0" destOrd="0" presId="urn:microsoft.com/office/officeart/2005/8/layout/hProcess7"/>
    <dgm:cxn modelId="{AAE20A8B-A2C4-AE46-B76F-59C0BAAC50FE}" type="presParOf" srcId="{A2F5D20F-1FEF-5C4F-A086-F056D129D54E}" destId="{03C14287-4FB4-7348-BCA2-D3DD2C8998A4}" srcOrd="1" destOrd="0" presId="urn:microsoft.com/office/officeart/2005/8/layout/hProcess7"/>
    <dgm:cxn modelId="{8978FCD8-E2BB-BA46-8ECC-C73FD853F559}" type="presParOf" srcId="{A2F5D20F-1FEF-5C4F-A086-F056D129D54E}" destId="{ED22FF13-F1A4-B545-8FE9-99CDFC74E13B}" srcOrd="2" destOrd="0" presId="urn:microsoft.com/office/officeart/2005/8/layout/hProcess7"/>
    <dgm:cxn modelId="{574CCC29-B7AA-0B40-BD34-5C4EDD246DC7}" type="presParOf" srcId="{FA51CFAD-30F4-1547-BF6F-2E63B62AF9F3}" destId="{34626BF2-86AC-7640-B494-76ED6B233B98}" srcOrd="5" destOrd="0" presId="urn:microsoft.com/office/officeart/2005/8/layout/hProcess7"/>
    <dgm:cxn modelId="{5E956861-E092-3144-B61E-FCAD585E8320}" type="presParOf" srcId="{FA51CFAD-30F4-1547-BF6F-2E63B62AF9F3}" destId="{49F3133F-59F1-9C42-9E7C-B90EE9F4D62B}" srcOrd="6" destOrd="0" presId="urn:microsoft.com/office/officeart/2005/8/layout/hProcess7"/>
    <dgm:cxn modelId="{22683731-418E-B947-BA85-E252E2F0E162}" type="presParOf" srcId="{49F3133F-59F1-9C42-9E7C-B90EE9F4D62B}" destId="{A17DC183-F468-0F48-9EA9-02E67BCF60C2}" srcOrd="0" destOrd="0" presId="urn:microsoft.com/office/officeart/2005/8/layout/hProcess7"/>
    <dgm:cxn modelId="{70BC860E-7FFF-D14A-8646-7CE70C1C61A5}" type="presParOf" srcId="{49F3133F-59F1-9C42-9E7C-B90EE9F4D62B}" destId="{DCB06079-AFCA-BC43-842E-DAA2A7FD1505}" srcOrd="1" destOrd="0" presId="urn:microsoft.com/office/officeart/2005/8/layout/hProcess7"/>
    <dgm:cxn modelId="{91E2D19D-731E-7D42-B130-8EE4C0910653}" type="presParOf" srcId="{49F3133F-59F1-9C42-9E7C-B90EE9F4D62B}" destId="{A5549968-8844-BE4B-ACEC-B6B296923D9A}" srcOrd="2" destOrd="0" presId="urn:microsoft.com/office/officeart/2005/8/layout/hProcess7"/>
    <dgm:cxn modelId="{FAF44C7F-1EA3-A14C-8246-6B9561DABD2F}" type="presParOf" srcId="{FA51CFAD-30F4-1547-BF6F-2E63B62AF9F3}" destId="{942A24D2-8BD4-614A-AB68-7AA07C4D2433}" srcOrd="7" destOrd="0" presId="urn:microsoft.com/office/officeart/2005/8/layout/hProcess7"/>
    <dgm:cxn modelId="{79637102-6BEF-0944-A256-F6EBF988F4D1}" type="presParOf" srcId="{FA51CFAD-30F4-1547-BF6F-2E63B62AF9F3}" destId="{13D2F499-DD55-B645-9923-4B94E00B8FF2}" srcOrd="8" destOrd="0" presId="urn:microsoft.com/office/officeart/2005/8/layout/hProcess7"/>
    <dgm:cxn modelId="{120955C3-C6CE-9841-9D69-685CC372ED51}" type="presParOf" srcId="{13D2F499-DD55-B645-9923-4B94E00B8FF2}" destId="{EDD86AA8-4222-6341-ABCB-E936B96530F3}" srcOrd="0" destOrd="0" presId="urn:microsoft.com/office/officeart/2005/8/layout/hProcess7"/>
    <dgm:cxn modelId="{11E193B3-CA62-FF45-A7B9-C837F6923FA7}" type="presParOf" srcId="{13D2F499-DD55-B645-9923-4B94E00B8FF2}" destId="{EA79BEE4-16C1-C642-8001-C20E9148AA7D}" srcOrd="1" destOrd="0" presId="urn:microsoft.com/office/officeart/2005/8/layout/hProcess7"/>
    <dgm:cxn modelId="{402C6358-697F-3B43-B8C3-069AF3D10D78}" type="presParOf" srcId="{13D2F499-DD55-B645-9923-4B94E00B8FF2}" destId="{B6317DDD-5C94-BA4A-9B8C-70CEB2139720}" srcOrd="2" destOrd="0" presId="urn:microsoft.com/office/officeart/2005/8/layout/hProcess7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1A82509-9745-DA44-AFC9-68357C329FA5}">
      <dsp:nvSpPr>
        <dsp:cNvPr id="0" name=""/>
        <dsp:cNvSpPr/>
      </dsp:nvSpPr>
      <dsp:spPr>
        <a:xfrm>
          <a:off x="1833" y="685484"/>
          <a:ext cx="7888049" cy="9465658"/>
        </a:xfrm>
        <a:prstGeom prst="roundRect">
          <a:avLst>
            <a:gd name="adj" fmla="val 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22885" rIns="288925" bIns="0" numCol="1" spcCol="1270" anchor="t" anchorCtr="0">
          <a:noAutofit/>
        </a:bodyPr>
        <a:lstStyle/>
        <a:p>
          <a:pPr marL="0" lvl="0" indent="0" algn="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6500" b="1" i="1" u="sng" kern="1200" dirty="0"/>
            <a:t>COST</a:t>
          </a:r>
          <a:endParaRPr lang="zh-TW" altLang="en-US" sz="6500" b="1" i="1" u="sng" kern="1200" dirty="0"/>
        </a:p>
      </dsp:txBody>
      <dsp:txXfrm rot="16200000">
        <a:off x="-3090282" y="3777599"/>
        <a:ext cx="7761840" cy="1577609"/>
      </dsp:txXfrm>
    </dsp:sp>
    <dsp:sp modelId="{73CD47FB-D29B-A64F-90E0-5464BFC470D3}">
      <dsp:nvSpPr>
        <dsp:cNvPr id="0" name=""/>
        <dsp:cNvSpPr/>
      </dsp:nvSpPr>
      <dsp:spPr>
        <a:xfrm>
          <a:off x="1579442" y="685484"/>
          <a:ext cx="5876596" cy="9465658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85166" rIns="0" bIns="0" numCol="1" spcCol="1270" anchor="t" anchorCtr="0">
          <a:noAutofit/>
        </a:bodyPr>
        <a:lstStyle/>
        <a:p>
          <a:pPr marL="0" lvl="0" indent="0" algn="l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" altLang="zh-TW" sz="5400" b="0" kern="1200" dirty="0"/>
            <a:t>Cloud Run </a:t>
          </a:r>
          <a:r>
            <a:rPr lang="zh-TW" altLang="zh-TW" sz="5400" b="0" kern="1200" dirty="0"/>
            <a:t>運算成本</a:t>
          </a:r>
          <a:endParaRPr lang="en-US" altLang="zh-TW" sz="5400" b="0" kern="1200" dirty="0"/>
        </a:p>
        <a:p>
          <a:pPr marL="0" lvl="0" indent="0" algn="l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5400" b="0" kern="1200" dirty="0" err="1"/>
            <a:t>DataBase</a:t>
          </a:r>
          <a:r>
            <a:rPr lang="en-US" altLang="zh-TW" sz="5400" b="0" kern="1200" dirty="0"/>
            <a:t> </a:t>
          </a:r>
        </a:p>
        <a:p>
          <a:pPr marL="0" lvl="0" indent="0" algn="l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5400" b="0" kern="1200" dirty="0"/>
            <a:t>Redis</a:t>
          </a:r>
        </a:p>
        <a:p>
          <a:pPr marL="0" lvl="0" indent="0" algn="l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" sz="5400" b="0" kern="1200" dirty="0"/>
            <a:t>LLM API </a:t>
          </a:r>
          <a:r>
            <a:rPr lang="zh-TW" altLang="en-US" sz="5400" b="0" kern="1200" dirty="0"/>
            <a:t>成本（</a:t>
          </a:r>
          <a:r>
            <a:rPr lang="en" sz="5400" b="0" kern="1200" dirty="0"/>
            <a:t>OpenAI）</a:t>
          </a:r>
          <a:endParaRPr lang="en" altLang="zh-TW" sz="5400" b="0" kern="1200" dirty="0"/>
        </a:p>
        <a:p>
          <a:pPr marL="0" lvl="0" indent="0" algn="l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zh-TW" sz="5400" b="0" kern="1200" dirty="0"/>
            <a:t>人力維運成本</a:t>
          </a:r>
          <a:endParaRPr lang="zh-TW" altLang="en-US" sz="5400" b="0" kern="1200" dirty="0"/>
        </a:p>
        <a:p>
          <a:pPr marL="0" lvl="0" indent="0" algn="l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zh-TW" sz="5300" kern="1200" dirty="0"/>
        </a:p>
      </dsp:txBody>
      <dsp:txXfrm>
        <a:off x="1579442" y="685484"/>
        <a:ext cx="5876596" cy="9465658"/>
      </dsp:txXfrm>
    </dsp:sp>
    <dsp:sp modelId="{ABBD7BAA-0662-2D4B-BF7E-F84370B5CE0E}">
      <dsp:nvSpPr>
        <dsp:cNvPr id="0" name=""/>
        <dsp:cNvSpPr/>
      </dsp:nvSpPr>
      <dsp:spPr>
        <a:xfrm>
          <a:off x="8165963" y="685484"/>
          <a:ext cx="7888049" cy="9465658"/>
        </a:xfrm>
        <a:prstGeom prst="roundRect">
          <a:avLst>
            <a:gd name="adj" fmla="val 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22885" rIns="288925" bIns="0" numCol="1" spcCol="1270" anchor="t" anchorCtr="0">
          <a:noAutofit/>
        </a:bodyPr>
        <a:lstStyle/>
        <a:p>
          <a:pPr marL="0" lvl="0" indent="0" algn="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6500" b="1" i="1" u="sng" kern="1200" dirty="0"/>
            <a:t>SYSTEM</a:t>
          </a:r>
          <a:endParaRPr lang="zh-TW" altLang="en-US" sz="6500" b="1" i="1" u="sng" kern="1200" dirty="0"/>
        </a:p>
      </dsp:txBody>
      <dsp:txXfrm rot="16200000">
        <a:off x="5073848" y="3777599"/>
        <a:ext cx="7761840" cy="1577609"/>
      </dsp:txXfrm>
    </dsp:sp>
    <dsp:sp modelId="{F5556BEF-1ECD-E943-B39B-E73F41811AC6}">
      <dsp:nvSpPr>
        <dsp:cNvPr id="0" name=""/>
        <dsp:cNvSpPr/>
      </dsp:nvSpPr>
      <dsp:spPr>
        <a:xfrm rot="5400000">
          <a:off x="7510029" y="8206586"/>
          <a:ext cx="1390749" cy="1183207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D22FF13-F1A4-B545-8FE9-99CDFC74E13B}">
      <dsp:nvSpPr>
        <dsp:cNvPr id="0" name=""/>
        <dsp:cNvSpPr/>
      </dsp:nvSpPr>
      <dsp:spPr>
        <a:xfrm>
          <a:off x="9743573" y="685484"/>
          <a:ext cx="5876596" cy="9465658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81737" rIns="0" bIns="0" numCol="1" spcCol="1270" anchor="t" anchorCtr="0">
          <a:noAutofit/>
        </a:bodyPr>
        <a:lstStyle/>
        <a:p>
          <a:pPr marL="0" lvl="0" indent="0" algn="l" defTabSz="2355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5300" kern="1200" dirty="0"/>
            <a:t>提供</a:t>
          </a:r>
          <a:r>
            <a:rPr lang="en-US" altLang="zh-TW" sz="5300" kern="1200" dirty="0"/>
            <a:t>API Key</a:t>
          </a:r>
        </a:p>
        <a:p>
          <a:pPr marL="0" lvl="0" indent="0" algn="l" defTabSz="2355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5300" kern="1200" dirty="0"/>
            <a:t>提供</a:t>
          </a:r>
          <a:r>
            <a:rPr lang="en-US" altLang="zh-TW" sz="5300" kern="1200" dirty="0"/>
            <a:t>SDK </a:t>
          </a:r>
          <a:r>
            <a:rPr lang="zh-TW" altLang="en-US" sz="5300" kern="1200" dirty="0"/>
            <a:t>（針對客戶使用的程式語言去設計）</a:t>
          </a:r>
          <a:endParaRPr lang="en-US" altLang="zh-TW" sz="5300" kern="1200" dirty="0"/>
        </a:p>
        <a:p>
          <a:pPr marL="0" lvl="0" indent="0" algn="l" defTabSz="2355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5300" kern="1200" dirty="0"/>
            <a:t>Request Count</a:t>
          </a:r>
          <a:r>
            <a:rPr lang="zh-TW" altLang="zh-TW" sz="5300" kern="1200" dirty="0"/>
            <a:t>計量（可被用於計費）</a:t>
          </a:r>
          <a:endParaRPr lang="en-US" altLang="zh-TW" sz="5300" kern="1200" dirty="0"/>
        </a:p>
        <a:p>
          <a:pPr marL="0" lvl="0" indent="0" algn="l" defTabSz="2355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zh-TW" sz="5300" kern="1200" dirty="0"/>
        </a:p>
        <a:p>
          <a:pPr marL="0" lvl="0" indent="0" algn="l" defTabSz="2355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300" kern="1200" dirty="0"/>
        </a:p>
      </dsp:txBody>
      <dsp:txXfrm>
        <a:off x="9743573" y="685484"/>
        <a:ext cx="5876596" cy="9465658"/>
      </dsp:txXfrm>
    </dsp:sp>
    <dsp:sp modelId="{EDD86AA8-4222-6341-ABCB-E936B96530F3}">
      <dsp:nvSpPr>
        <dsp:cNvPr id="0" name=""/>
        <dsp:cNvSpPr/>
      </dsp:nvSpPr>
      <dsp:spPr>
        <a:xfrm>
          <a:off x="16330094" y="685484"/>
          <a:ext cx="7888049" cy="9465658"/>
        </a:xfrm>
        <a:prstGeom prst="roundRect">
          <a:avLst>
            <a:gd name="adj" fmla="val 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22885" rIns="288925" bIns="0" numCol="1" spcCol="1270" anchor="t" anchorCtr="0">
          <a:noAutofit/>
        </a:bodyPr>
        <a:lstStyle/>
        <a:p>
          <a:pPr marL="0" lvl="0" indent="0" algn="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6500" b="1" i="1" u="sng" kern="1200" dirty="0"/>
            <a:t>PRICING</a:t>
          </a:r>
          <a:endParaRPr lang="zh-TW" altLang="en-US" sz="6500" b="1" i="1" u="sng" kern="1200" dirty="0"/>
        </a:p>
      </dsp:txBody>
      <dsp:txXfrm rot="16200000">
        <a:off x="13237979" y="3777599"/>
        <a:ext cx="7761840" cy="1577609"/>
      </dsp:txXfrm>
    </dsp:sp>
    <dsp:sp modelId="{DCB06079-AFCA-BC43-842E-DAA2A7FD1505}">
      <dsp:nvSpPr>
        <dsp:cNvPr id="0" name=""/>
        <dsp:cNvSpPr/>
      </dsp:nvSpPr>
      <dsp:spPr>
        <a:xfrm rot="5400000">
          <a:off x="15674160" y="8206586"/>
          <a:ext cx="1390749" cy="1183207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6317DDD-5C94-BA4A-9B8C-70CEB2139720}">
      <dsp:nvSpPr>
        <dsp:cNvPr id="0" name=""/>
        <dsp:cNvSpPr/>
      </dsp:nvSpPr>
      <dsp:spPr>
        <a:xfrm>
          <a:off x="17907704" y="685484"/>
          <a:ext cx="5876596" cy="9465658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85166" rIns="0" bIns="0" numCol="1" spcCol="1270" anchor="t" anchorCtr="0">
          <a:noAutofit/>
        </a:bodyPr>
        <a:lstStyle/>
        <a:p>
          <a:pPr marL="0" lvl="0" indent="0" algn="l" defTabSz="2400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zh-TW" sz="5400" kern="1200" dirty="0"/>
            <a:t>分級方案</a:t>
          </a:r>
          <a:r>
            <a:rPr lang="en-US" altLang="zh-TW" sz="5400" kern="1200" dirty="0"/>
            <a:t>(</a:t>
          </a:r>
          <a:r>
            <a:rPr lang="en" altLang="zh-TW" sz="5400" kern="1200" dirty="0"/>
            <a:t>Pro / Slim / Enterprise)</a:t>
          </a:r>
          <a:endParaRPr lang="en-US" altLang="zh-TW" sz="5400" kern="1200" dirty="0"/>
        </a:p>
        <a:p>
          <a:pPr marL="0" lvl="0" indent="0" algn="l" defTabSz="2400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zh-TW" sz="5400" kern="1200" dirty="0"/>
            <a:t>免費試用方案</a:t>
          </a:r>
          <a:endParaRPr lang="en-US" altLang="zh-TW" sz="5400" kern="1200" dirty="0"/>
        </a:p>
        <a:p>
          <a:pPr marL="0" lvl="0" indent="0" algn="l" defTabSz="2400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zh-TW" sz="5400" kern="1200" dirty="0"/>
            <a:t>訂閱方案（</a:t>
          </a:r>
          <a:r>
            <a:rPr lang="en" altLang="zh-TW" sz="5400" kern="1200" dirty="0"/>
            <a:t>Monthly / Annual</a:t>
          </a:r>
          <a:r>
            <a:rPr lang="zh-TW" altLang="zh-TW" sz="5400" kern="1200" dirty="0"/>
            <a:t>）</a:t>
          </a:r>
          <a:endParaRPr lang="en-US" altLang="zh-TW" sz="5400" kern="1200" dirty="0"/>
        </a:p>
        <a:p>
          <a:pPr marL="0" lvl="0" indent="0" algn="l" defTabSz="2400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zh-TW" sz="5400" kern="1200" dirty="0"/>
            <a:t>模型設定（風控規則 </a:t>
          </a:r>
          <a:r>
            <a:rPr lang="en-US" altLang="zh-TW" sz="5400" kern="1200" dirty="0"/>
            <a:t>/ </a:t>
          </a:r>
          <a:r>
            <a:rPr lang="zh-TW" altLang="zh-TW" sz="5400" kern="1200" dirty="0"/>
            <a:t>客製化模型）</a:t>
          </a:r>
          <a:endParaRPr lang="en-US" altLang="zh-TW" sz="5400" kern="1200" dirty="0"/>
        </a:p>
        <a:p>
          <a:pPr marL="0" lvl="0" indent="0" algn="l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6400" kern="1200" dirty="0"/>
        </a:p>
      </dsp:txBody>
      <dsp:txXfrm>
        <a:off x="17907704" y="685484"/>
        <a:ext cx="5876596" cy="946565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7">
  <dgm:title val=""/>
  <dgm:desc val=""/>
  <dgm:catLst>
    <dgm:cat type="process" pri="21000"/>
    <dgm:cat type="lis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ch" forName="hSp" refType="w" refFor="ch" refForName="compositeNode" fact="-0.035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-0.08"/>
      <dgm:constr type="primFontSz" for="des" forName="parentNode" op="equ"/>
      <dgm:constr type="primFontSz" for="des" forName="childNode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hoose name="Name5">
          <dgm:if name="Name6" func="var" arg="dir" op="equ" val="norm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l" for="ch" forName="bgRect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l" for="ch" forName="parentNode"/>
              <dgm:constr type="r" for="ch" forName="childNode" refType="r" refFor="ch" refForName="bgRect" fact="0.945"/>
              <dgm:constr type="h" for="ch" forName="childNode" refType="h" refFor="ch" refForName="bgRect" op="equ"/>
              <dgm:constr type="t" for="ch" forName="childNode"/>
              <dgm:constr type="l" for="ch" forName="childNode" refType="r" refFor="ch" refForName="parentNode"/>
            </dgm:constrLst>
          </dgm:if>
          <dgm:else name="Name7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r" for="ch" forName="bgRect" refType="w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r" for="ch" forName="parentNode" refType="w"/>
              <dgm:constr type="h" for="ch" forName="childNode" refType="h" refFor="ch" refForName="bgRect"/>
              <dgm:constr type="t" for="ch" forName="childNode"/>
              <dgm:constr type="r" for="ch" forName="childNode" refType="l" refFor="ch" refForName="parentNode"/>
              <dgm:constr type="l" for="ch" forName="childNode" refType="w" refFor="ch" refForName="bgRect" fact="0.055"/>
            </dgm:constrLst>
          </dgm:else>
        </dgm:choose>
        <dgm:ruleLst>
          <dgm:rule type="w" for="ch" forName="childNode" val="NaN" fact="NaN" max="30"/>
        </dgm:ruleLst>
        <dgm:layoutNode name="bgRect" styleLbl="node1">
          <dgm:alg type="sp"/>
          <dgm:shape xmlns:r="http://schemas.openxmlformats.org/officeDocument/2006/relationships" type="roundRect" r:blip="" zOrderOff="-1">
            <dgm:adjLst>
              <dgm:adj idx="1" val="0.05"/>
            </dgm:adjLst>
          </dgm:shape>
          <dgm:presOf axis="self"/>
          <dgm:constrLst/>
          <dgm:ruleLst/>
        </dgm:layoutNode>
        <dgm:layoutNode name="parentNode" styleLbl="node1">
          <dgm:varLst>
            <dgm:chMax val="0"/>
            <dgm:bulletEnabled val="1"/>
          </dgm:varLst>
          <dgm:presOf axis="self"/>
          <dgm:choose name="Name8">
            <dgm:if name="Name9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 hideGeom="1">
                <dgm:adjLst/>
              </dgm:shape>
              <dgm:constrLst>
                <dgm:constr type="primFontSz" val="65"/>
                <dgm:constr type="lMarg"/>
                <dgm:constr type="rMarg" refType="primFontSz" fact="0.35"/>
                <dgm:constr type="tMarg" refType="primFontSz" fact="0.27"/>
                <dgm:constr type="bMarg"/>
              </dgm:constrLst>
            </dgm:if>
            <dgm:else name="Name10">
              <dgm:alg type="tx">
                <dgm:param type="autoTxRot" val="grav"/>
                <dgm:param type="txAnchorVert" val="t"/>
                <dgm:param type="parTxLTRAlign" val="l"/>
                <dgm:param type="parTxRTLAlign" val="l"/>
              </dgm:alg>
              <dgm:shape xmlns:r="http://schemas.openxmlformats.org/officeDocument/2006/relationships" rot="90" type="rect" r:blip="" hideGeom="1">
                <dgm:adjLst/>
              </dgm:shape>
              <dgm:constrLst>
                <dgm:constr type="primFontSz" val="65"/>
                <dgm:constr type="lMarg" refType="primFontSz" fact="0.35"/>
                <dgm:constr type="rMarg"/>
                <dgm:constr type="tMarg" refType="primFontSz" fact="0.27"/>
                <dgm:constr type="bMarg"/>
              </dgm:constrLst>
            </dgm:else>
          </dgm:choose>
          <dgm:ruleLst>
            <dgm:rule type="primFontSz" val="5" fact="NaN" max="NaN"/>
          </dgm:ruleLst>
        </dgm:layoutNode>
        <dgm:choose name="Name11">
          <dgm:if name="Name12" axis="ch" ptType="node" func="cnt" op="gte" val="1">
            <dgm:layoutNode name="childNode" styleLbl="node1" moveWith="bgRect">
              <dgm:varLst>
                <dgm:bulletEnabled val="1"/>
              </dgm:varLst>
              <dgm:alg type="tx">
                <dgm:param type="parTxLTRAlign" val="l"/>
                <dgm:param type="parTxRTLAlign" val="r"/>
                <dgm:param type="txAnchorVert" val="t"/>
              </dgm:alg>
              <dgm:shape xmlns:r="http://schemas.openxmlformats.org/officeDocument/2006/relationships" type="rect" r:blip="" hideGeom="1">
                <dgm:adjLst/>
              </dgm:shape>
              <dgm:presOf axis="des" ptType="node"/>
              <dgm:constrLst>
                <dgm:constr type="primFontSz" val="65"/>
                <dgm:constr type="lMarg"/>
                <dgm:constr type="bMarg"/>
                <dgm:constr type="tMarg" refType="primFontSz" fact="0.27"/>
                <dgm:constr type="rMarg"/>
              </dgm:constrLst>
              <dgm:ruleLst>
                <dgm:rule type="prim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h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vProcSp" moveWith="bgRec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vSp1" refType="w"/>
            <dgm:constr type="w" for="ch" forName="simulatedConn" refType="w"/>
            <dgm:constr type="w" for="ch" forName="vSp2" refType="w"/>
          </dgm:constrLst>
          <dgm:ruleLst/>
          <dgm:layoutNode name="vSp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imulatedConn" styleLbl="solidFgAcc1">
            <dgm:alg type="sp"/>
            <dgm:choose name="Name15">
              <dgm:if name="Name16" func="var" arg="dir" op="equ" val="norm">
                <dgm:shape xmlns:r="http://schemas.openxmlformats.org/officeDocument/2006/relationships" rot="90" type="flowChartExtract" r:blip="">
                  <dgm:adjLst/>
                </dgm:shape>
              </dgm:if>
              <dgm:else name="Name17">
                <dgm:shape xmlns:r="http://schemas.openxmlformats.org/officeDocument/2006/relationships" rot="-90" type="flowChartExtract" r:blip="">
                  <dgm:adjLst/>
                </dgm:shape>
              </dgm:else>
            </dgm:choose>
            <dgm:presOf/>
            <dgm:constrLst/>
            <dgm:ruleLst/>
          </dgm:layoutNode>
          <dgm:layoutNode name="vSp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zh-TW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zh-TW" dirty="0"/>
              <a:t>簡中：</a:t>
            </a:r>
            <a:br>
              <a:rPr lang="zh-TW" dirty="0"/>
            </a:br>
            <a:r>
              <a:rPr lang="zh-TW" dirty="0"/>
              <a:t>1. 客尊、诚信、创新、卓越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zh-TW" dirty="0"/>
              <a:t>2. 纬创软件模板示例</a:t>
            </a:r>
            <a:br>
              <a:rPr lang="zh-TW" dirty="0"/>
            </a:br>
            <a:r>
              <a:rPr lang="zh-TW" dirty="0"/>
              <a:t>3. 报告人</a:t>
            </a:r>
            <a:br>
              <a:rPr lang="zh-TW" dirty="0"/>
            </a:b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zh-TW" dirty="0"/>
              <a:t>英文：</a:t>
            </a:r>
            <a:br>
              <a:rPr lang="zh-TW" dirty="0"/>
            </a:br>
            <a:r>
              <a:rPr lang="zh-TW" dirty="0"/>
              <a:t>1. Client-Centric、Integrity、Innovation、Excellence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zh-TW" dirty="0"/>
              <a:t>2. WITS Presentation Template</a:t>
            </a:r>
            <a:br>
              <a:rPr lang="zh-TW" dirty="0"/>
            </a:br>
            <a:r>
              <a:rPr lang="zh-TW" dirty="0"/>
              <a:t>3. Name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br>
              <a:rPr lang="zh-TW" dirty="0"/>
            </a:br>
            <a:r>
              <a:rPr lang="zh-TW" dirty="0"/>
              <a:t>日文：</a:t>
            </a:r>
            <a:br>
              <a:rPr lang="zh-TW" dirty="0"/>
            </a:br>
            <a:r>
              <a:rPr lang="zh-TW" dirty="0"/>
              <a:t>1. 顧客志向、誠実、革新、卓越</a:t>
            </a:r>
            <a:br>
              <a:rPr lang="zh-TW" dirty="0"/>
            </a:br>
            <a:r>
              <a:rPr lang="zh-TW" dirty="0"/>
              <a:t>2. ウィツ株式会社PPTサンプル</a:t>
            </a:r>
            <a:br>
              <a:rPr lang="zh-TW" dirty="0"/>
            </a:br>
            <a:r>
              <a:rPr lang="zh-TW" dirty="0"/>
              <a:t>3. 報告者</a:t>
            </a:r>
            <a:endParaRPr dirty="0"/>
          </a:p>
        </p:txBody>
      </p:sp>
      <p:sp>
        <p:nvSpPr>
          <p:cNvPr id="493" name="Google Shape;49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Google Shape;1058;p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59" name="Google Shape;1059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3591173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zh-TW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</a:t>
            </a:fld>
            <a:endParaRPr lang="zh-TW" alt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999091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Pipeline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統一特徵工程標準，確保模型訓練時的資料處理與實際部署給第三方使用時完全一致，達成預測一致性。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zh-TW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18</a:t>
            </a:fld>
            <a:endParaRPr lang="zh-TW" alt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765704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b="1" i="0" u="none" strike="noStrike" cap="none" dirty="0">
                <a:solidFill>
                  <a:schemeClr val="dk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  <a:sym typeface="Calibri"/>
              </a:rPr>
              <a:t>一、資料切割 </a:t>
            </a:r>
            <a:r>
              <a:rPr lang="en-US" altLang="zh-TW" sz="1200" b="1" i="0" u="none" strike="noStrike" cap="none" dirty="0">
                <a:solidFill>
                  <a:schemeClr val="dk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  <a:sym typeface="Calibri"/>
              </a:rPr>
              <a:t>(Data Splitting)</a:t>
            </a:r>
            <a:endParaRPr lang="zh-TW" altLang="en-US" sz="1200" b="1" i="0" u="none" strike="noStrike" cap="none" dirty="0">
              <a:solidFill>
                <a:schemeClr val="dk1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Calibri"/>
              <a:sym typeface="Calibri"/>
            </a:endParaRPr>
          </a:p>
          <a:p>
            <a:r>
              <a:rPr lang="zh-TW" altLang="en-US" sz="1200" b="1" i="0" u="none" strike="noStrike" cap="none" dirty="0">
                <a:solidFill>
                  <a:schemeClr val="dk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  <a:sym typeface="Calibri"/>
              </a:rPr>
              <a:t>說明重點：</a:t>
            </a:r>
            <a:r>
              <a:rPr lang="zh-TW" altLang="en-US" sz="1200" b="0" i="0" u="none" strike="noStrike" cap="none" dirty="0">
                <a:solidFill>
                  <a:schemeClr val="dk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  <a:sym typeface="Calibri"/>
              </a:rPr>
              <a:t> 我們將 </a:t>
            </a:r>
            <a:r>
              <a:rPr lang="en-US" altLang="zh-TW" sz="1200" b="0" i="0" u="none" strike="noStrike" cap="none" dirty="0">
                <a:solidFill>
                  <a:schemeClr val="dk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  <a:sym typeface="Calibri"/>
              </a:rPr>
              <a:t>80% </a:t>
            </a:r>
            <a:r>
              <a:rPr lang="zh-TW" altLang="en-US" sz="1200" b="0" i="0" u="none" strike="noStrike" cap="none" dirty="0">
                <a:solidFill>
                  <a:schemeClr val="dk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  <a:sym typeface="Calibri"/>
              </a:rPr>
              <a:t>用於訓練，並預留 </a:t>
            </a:r>
            <a:r>
              <a:rPr lang="en-US" altLang="zh-TW" sz="1200" b="0" i="0" u="none" strike="noStrike" cap="none" dirty="0">
                <a:solidFill>
                  <a:schemeClr val="dk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  <a:sym typeface="Calibri"/>
              </a:rPr>
              <a:t>10% </a:t>
            </a:r>
            <a:r>
              <a:rPr lang="zh-TW" altLang="en-US" sz="1200" b="0" i="0" u="none" strike="noStrike" cap="none" dirty="0">
                <a:solidFill>
                  <a:schemeClr val="dk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  <a:sym typeface="Calibri"/>
              </a:rPr>
              <a:t>作為獨立的驗證集和 </a:t>
            </a:r>
            <a:r>
              <a:rPr lang="en-US" altLang="zh-TW" sz="1200" b="0" i="0" u="none" strike="noStrike" cap="none" dirty="0">
                <a:solidFill>
                  <a:schemeClr val="dk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  <a:sym typeface="Calibri"/>
              </a:rPr>
              <a:t>10% </a:t>
            </a:r>
            <a:r>
              <a:rPr lang="zh-TW" altLang="en-US" sz="1200" b="0" i="0" u="none" strike="noStrike" cap="none" dirty="0">
                <a:solidFill>
                  <a:schemeClr val="dk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  <a:sym typeface="Calibri"/>
              </a:rPr>
              <a:t>作為最終的測試集。</a:t>
            </a:r>
          </a:p>
          <a:p>
            <a:r>
              <a:rPr lang="zh-TW" altLang="en-US" sz="1200" b="1" i="0" u="none" strike="noStrike" cap="none" dirty="0">
                <a:solidFill>
                  <a:schemeClr val="dk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  <a:sym typeface="Calibri"/>
              </a:rPr>
              <a:t>技術關鍵：</a:t>
            </a:r>
            <a:r>
              <a:rPr lang="zh-TW" altLang="en-US" sz="1200" b="0" i="0" u="none" strike="noStrike" cap="none" dirty="0">
                <a:solidFill>
                  <a:schemeClr val="dk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  <a:sym typeface="Calibri"/>
              </a:rPr>
              <a:t> 務必使用</a:t>
            </a:r>
            <a:r>
              <a:rPr lang="zh-TW" altLang="en-US" sz="1200" b="1" i="0" u="none" strike="noStrike" cap="none" dirty="0">
                <a:solidFill>
                  <a:schemeClr val="dk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  <a:sym typeface="Calibri"/>
              </a:rPr>
              <a:t>分層抽樣 </a:t>
            </a:r>
            <a:r>
              <a:rPr lang="en-US" altLang="zh-TW" sz="1200" b="1" i="0" u="none" strike="noStrike" cap="none" dirty="0">
                <a:solidFill>
                  <a:schemeClr val="dk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  <a:sym typeface="Calibri"/>
              </a:rPr>
              <a:t>(Stratified Sampling)</a:t>
            </a:r>
            <a:r>
              <a:rPr lang="zh-TW" altLang="en-US" sz="1200" b="0" i="0" u="none" strike="noStrike" cap="none" dirty="0">
                <a:solidFill>
                  <a:schemeClr val="dk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  <a:sym typeface="Calibri"/>
              </a:rPr>
              <a:t>，確保訓練、驗證、測試三組資料的</a:t>
            </a:r>
            <a:r>
              <a:rPr lang="zh-TW" altLang="en-US" sz="1200" b="1" i="0" u="none" strike="noStrike" cap="none" dirty="0">
                <a:solidFill>
                  <a:schemeClr val="dk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  <a:sym typeface="Calibri"/>
              </a:rPr>
              <a:t>目標標籤比例完全一致</a:t>
            </a:r>
            <a:r>
              <a:rPr lang="zh-TW" altLang="en-US" sz="1200" b="0" i="0" u="none" strike="noStrike" cap="none" dirty="0">
                <a:solidFill>
                  <a:schemeClr val="dk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  <a:sym typeface="Calibri"/>
              </a:rPr>
              <a:t>，這是分類模型評估準確的前提。</a:t>
            </a:r>
            <a:endParaRPr lang="en-US" altLang="zh-TW" sz="1200" b="0" i="0" u="none" strike="noStrike" cap="none" dirty="0">
              <a:solidFill>
                <a:schemeClr val="dk1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Calibri"/>
              <a:sym typeface="Calibri"/>
            </a:endParaRPr>
          </a:p>
          <a:p>
            <a:endParaRPr lang="zh-TW" altLang="en-US" sz="1200" b="0" i="0" u="none" strike="noStrike" cap="none" dirty="0">
              <a:solidFill>
                <a:schemeClr val="dk1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Calibri"/>
              <a:sym typeface="Calibri"/>
            </a:endParaRPr>
          </a:p>
          <a:p>
            <a:r>
              <a:rPr lang="zh-TW" altLang="en-US" sz="1200" b="1" i="0" u="none" strike="noStrike" cap="none" dirty="0">
                <a:solidFill>
                  <a:schemeClr val="dk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  <a:sym typeface="Calibri"/>
              </a:rPr>
              <a:t>二、</a:t>
            </a:r>
            <a:r>
              <a:rPr lang="en-US" altLang="zh-TW" sz="1200" b="1" i="0" u="none" strike="noStrike" cap="none" dirty="0" err="1">
                <a:solidFill>
                  <a:schemeClr val="dk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  <a:sym typeface="Calibri"/>
              </a:rPr>
              <a:t>XGBoost</a:t>
            </a:r>
            <a:r>
              <a:rPr lang="en-US" altLang="zh-TW" sz="1200" b="1" i="0" u="none" strike="noStrike" cap="none" dirty="0">
                <a:solidFill>
                  <a:schemeClr val="dk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  <a:sym typeface="Calibri"/>
              </a:rPr>
              <a:t> </a:t>
            </a:r>
            <a:r>
              <a:rPr lang="zh-TW" altLang="en-US" sz="1200" b="1" i="0" u="none" strike="noStrike" cap="none" dirty="0">
                <a:solidFill>
                  <a:schemeClr val="dk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  <a:sym typeface="Calibri"/>
              </a:rPr>
              <a:t>模型訓練</a:t>
            </a:r>
          </a:p>
          <a:p>
            <a:r>
              <a:rPr lang="zh-TW" altLang="en-US" sz="1200" b="1" i="0" u="none" strike="noStrike" cap="none" dirty="0">
                <a:solidFill>
                  <a:schemeClr val="dk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  <a:sym typeface="Calibri"/>
              </a:rPr>
              <a:t>訓練基礎：</a:t>
            </a:r>
            <a:r>
              <a:rPr lang="zh-TW" altLang="en-US" sz="1200" b="0" i="0" u="none" strike="noStrike" cap="none" dirty="0">
                <a:solidFill>
                  <a:schemeClr val="dk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  <a:sym typeface="Calibri"/>
              </a:rPr>
              <a:t> 採用</a:t>
            </a:r>
            <a:r>
              <a:rPr lang="zh-TW" altLang="en-US" sz="1200" b="1" i="0" u="none" strike="noStrike" cap="none" dirty="0">
                <a:solidFill>
                  <a:schemeClr val="dk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  <a:sym typeface="Calibri"/>
              </a:rPr>
              <a:t>網格搜索</a:t>
            </a:r>
            <a:r>
              <a:rPr lang="zh-TW" altLang="en-US" sz="1200" b="0" i="0" u="none" strike="noStrike" cap="none" dirty="0">
                <a:solidFill>
                  <a:schemeClr val="dk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  <a:sym typeface="Calibri"/>
              </a:rPr>
              <a:t>搭配**分層交叉驗證 </a:t>
            </a:r>
            <a:r>
              <a:rPr lang="en-US" altLang="zh-TW" sz="1200" b="0" i="0" u="none" strike="noStrike" cap="none" dirty="0">
                <a:solidFill>
                  <a:schemeClr val="dk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  <a:sym typeface="Calibri"/>
              </a:rPr>
              <a:t>(</a:t>
            </a:r>
            <a:r>
              <a:rPr lang="en-US" altLang="zh-TW" sz="1200" b="0" i="0" u="none" strike="noStrike" cap="none" dirty="0" err="1">
                <a:solidFill>
                  <a:schemeClr val="dk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  <a:sym typeface="Calibri"/>
              </a:rPr>
              <a:t>StratifiedKFold</a:t>
            </a:r>
            <a:r>
              <a:rPr lang="en-US" altLang="zh-TW" sz="1200" b="0" i="0" u="none" strike="noStrike" cap="none" dirty="0">
                <a:solidFill>
                  <a:schemeClr val="dk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  <a:sym typeface="Calibri"/>
              </a:rPr>
              <a:t>)**</a:t>
            </a:r>
            <a:r>
              <a:rPr lang="zh-TW" altLang="en-US" sz="1200" b="0" i="0" u="none" strike="noStrike" cap="none" dirty="0">
                <a:solidFill>
                  <a:schemeClr val="dk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  <a:sym typeface="Calibri"/>
              </a:rPr>
              <a:t>來搜尋最佳超參數，保證參數優化的穩健性。</a:t>
            </a:r>
          </a:p>
          <a:p>
            <a:r>
              <a:rPr lang="zh-TW" altLang="en-US" sz="1200" b="1" i="0" u="none" strike="noStrike" cap="none" dirty="0">
                <a:solidFill>
                  <a:schemeClr val="dk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  <a:sym typeface="Calibri"/>
              </a:rPr>
              <a:t>解決不平衡：</a:t>
            </a:r>
            <a:r>
              <a:rPr lang="zh-TW" altLang="en-US" sz="1200" b="0" i="0" u="none" strike="noStrike" cap="none" dirty="0">
                <a:solidFill>
                  <a:schemeClr val="dk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  <a:sym typeface="Calibri"/>
              </a:rPr>
              <a:t> 使用 </a:t>
            </a:r>
            <a:r>
              <a:rPr lang="en-US" altLang="zh-TW" sz="1200" b="1" i="0" u="none" strike="noStrike" cap="none" dirty="0" err="1">
                <a:solidFill>
                  <a:schemeClr val="dk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  <a:sym typeface="Calibri"/>
              </a:rPr>
              <a:t>scale_pos_weight</a:t>
            </a:r>
            <a:r>
              <a:rPr lang="zh-TW" altLang="en-US" sz="1200" b="0" i="0" u="none" strike="noStrike" cap="none" dirty="0">
                <a:solidFill>
                  <a:schemeClr val="dk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  <a:sym typeface="Calibri"/>
              </a:rPr>
              <a:t> 參數，透過提高少數類別的懲罰權重，有效處理資料集中的類別不平衡問題。</a:t>
            </a:r>
          </a:p>
          <a:p>
            <a:r>
              <a:rPr lang="zh-TW" altLang="en-US" sz="1200" b="1" i="0" u="none" strike="noStrike" cap="none" dirty="0">
                <a:solidFill>
                  <a:schemeClr val="dk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  <a:sym typeface="Calibri"/>
              </a:rPr>
              <a:t>業務邏輯控制：</a:t>
            </a:r>
            <a:r>
              <a:rPr lang="zh-TW" altLang="en-US" sz="1200" b="0" i="0" u="none" strike="noStrike" cap="none" dirty="0">
                <a:solidFill>
                  <a:schemeClr val="dk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  <a:sym typeface="Calibri"/>
              </a:rPr>
              <a:t> 導入</a:t>
            </a:r>
            <a:r>
              <a:rPr lang="zh-TW" altLang="en-US" sz="1200" b="1" i="0" u="none" strike="noStrike" cap="none" dirty="0">
                <a:solidFill>
                  <a:schemeClr val="dk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  <a:sym typeface="Calibri"/>
              </a:rPr>
              <a:t>單調性約束 </a:t>
            </a:r>
            <a:r>
              <a:rPr lang="en-US" altLang="zh-TW" sz="1200" b="1" i="0" u="none" strike="noStrike" cap="none" dirty="0">
                <a:solidFill>
                  <a:schemeClr val="dk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  <a:sym typeface="Calibri"/>
              </a:rPr>
              <a:t>(Monotonic Constraints)</a:t>
            </a:r>
            <a:r>
              <a:rPr lang="zh-TW" altLang="en-US" sz="1200" b="0" i="0" u="none" strike="noStrike" cap="none" dirty="0">
                <a:solidFill>
                  <a:schemeClr val="dk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  <a:sym typeface="Calibri"/>
              </a:rPr>
              <a:t>。這項技術強制特定特徵（例如貸款金額或收入）對預測結果的影響方向必須是</a:t>
            </a:r>
            <a:r>
              <a:rPr lang="zh-TW" altLang="en-US" sz="1200" b="1" i="0" u="none" strike="noStrike" cap="none" dirty="0">
                <a:solidFill>
                  <a:schemeClr val="dk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  <a:sym typeface="Calibri"/>
              </a:rPr>
              <a:t>一致且可預期的</a:t>
            </a:r>
            <a:r>
              <a:rPr lang="zh-TW" altLang="en-US" sz="1200" b="0" i="0" u="none" strike="noStrike" cap="none" dirty="0">
                <a:solidFill>
                  <a:schemeClr val="dk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  <a:sym typeface="Calibri"/>
              </a:rPr>
              <a:t>，大幅提升模型的</a:t>
            </a:r>
            <a:r>
              <a:rPr lang="zh-TW" altLang="en-US" sz="1200" b="1" i="0" u="none" strike="noStrike" cap="none" dirty="0">
                <a:solidFill>
                  <a:schemeClr val="dk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  <a:sym typeface="Calibri"/>
              </a:rPr>
              <a:t>可解釋性與可信度</a:t>
            </a:r>
            <a:r>
              <a:rPr lang="zh-TW" altLang="en-US" sz="1200" b="0" i="0" u="none" strike="noStrike" cap="none" dirty="0">
                <a:solidFill>
                  <a:schemeClr val="dk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  <a:sym typeface="Calibri"/>
              </a:rPr>
              <a:t>。</a:t>
            </a:r>
          </a:p>
          <a:p>
            <a:r>
              <a:rPr lang="zh-TW" altLang="en-US" sz="1200" b="1" i="0" u="none" strike="noStrike" cap="none" dirty="0">
                <a:solidFill>
                  <a:schemeClr val="dk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  <a:sym typeface="Calibri"/>
              </a:rPr>
              <a:t>優化收斂：</a:t>
            </a:r>
            <a:r>
              <a:rPr lang="zh-TW" altLang="en-US" sz="1200" b="0" i="0" u="none" strike="noStrike" cap="none" dirty="0">
                <a:solidFill>
                  <a:schemeClr val="dk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  <a:sym typeface="Calibri"/>
              </a:rPr>
              <a:t> 最後，透過</a:t>
            </a:r>
            <a:r>
              <a:rPr lang="zh-TW" altLang="en-US" sz="1200" b="1" i="0" u="none" strike="noStrike" cap="none" dirty="0">
                <a:solidFill>
                  <a:schemeClr val="dk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  <a:sym typeface="Calibri"/>
              </a:rPr>
              <a:t>提前停止 </a:t>
            </a:r>
            <a:r>
              <a:rPr lang="en-US" altLang="zh-TW" sz="1200" b="1" i="0" u="none" strike="noStrike" cap="none" dirty="0">
                <a:solidFill>
                  <a:schemeClr val="dk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  <a:sym typeface="Calibri"/>
              </a:rPr>
              <a:t>(Early Stopping)</a:t>
            </a:r>
            <a:r>
              <a:rPr lang="zh-TW" altLang="en-US" sz="1200" b="0" i="0" u="none" strike="noStrike" cap="none" dirty="0">
                <a:solidFill>
                  <a:schemeClr val="dk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  <a:sym typeface="Calibri"/>
              </a:rPr>
              <a:t> 來找到最佳的樹數量，防止模型在訓練集上過度擬合。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zh-TW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</a:t>
            </a:fld>
            <a:endParaRPr lang="zh-TW" alt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111959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Google Shape;1058;p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59" name="Google Shape;1059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249279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7">
          <a:extLst>
            <a:ext uri="{FF2B5EF4-FFF2-40B4-BE49-F238E27FC236}">
              <a16:creationId xmlns:a16="http://schemas.microsoft.com/office/drawing/2014/main" id="{54BD88EA-90A3-E80A-9E87-67B1DAB8BF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Google Shape;1058;p38:notes">
            <a:extLst>
              <a:ext uri="{FF2B5EF4-FFF2-40B4-BE49-F238E27FC236}">
                <a16:creationId xmlns:a16="http://schemas.microsoft.com/office/drawing/2014/main" id="{B97CF6DA-4A9C-32E9-937D-B7D787FCD6B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059" name="Google Shape;1059;p38:notes">
            <a:extLst>
              <a:ext uri="{FF2B5EF4-FFF2-40B4-BE49-F238E27FC236}">
                <a16:creationId xmlns:a16="http://schemas.microsoft.com/office/drawing/2014/main" id="{899E4DE8-1D43-37B1-990A-9E95F475905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8709456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917824-B758-8BC7-7708-2D8DA05660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88B467A2-6B14-D02D-F6E1-6611911487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BA5A7FDC-DDC4-CCA7-C71B-8F0B5A9CFC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90B3682-7EA4-B621-6A29-0011EEC57B2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zh-TW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37</a:t>
            </a:fld>
            <a:endParaRPr lang="zh-TW" alt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850226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94B0E3-41E2-C6DA-D860-DBFCAFDF6D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4BBCAC49-742E-5110-BB1D-D241AFE8834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BF592F5D-C689-0E05-CFCA-C47D0D930A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3019F68-68FF-52FE-CA31-71F0F164B9B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zh-TW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38</a:t>
            </a:fld>
            <a:endParaRPr lang="zh-TW" alt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1113412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8A3138-D731-37BE-6A47-46E1EE19F1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437A10FB-1577-3E5F-20BE-B7283B09DA4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E2F644D7-D478-CE5B-98C9-C31960F8FE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B390041-97D3-9A6D-ECBC-99222763F5E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zh-TW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39</a:t>
            </a:fld>
            <a:endParaRPr lang="zh-TW" alt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595185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ED37E7-DB99-D71E-A46F-9C80EDA196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1968FB5F-9773-89BA-DEF5-5A4A911735B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68228AB2-68F3-E917-860E-D03FC4D346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F2BC602-5D15-0403-08BE-80384E1B714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zh-TW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40</a:t>
            </a:fld>
            <a:endParaRPr lang="zh-TW" alt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46831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zh-TW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lang="zh-TW" alt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6385898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19A755-0C8D-0DB5-3D1C-4437E976A7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95C21654-CCD8-1774-9980-64B8CF3B8FA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B3691E45-3329-5F12-AE78-24A0EFE268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2A818FD-E7E7-59C7-E34A-22DBFB88277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zh-TW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41</a:t>
            </a:fld>
            <a:endParaRPr lang="zh-TW" alt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0760353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6DBB03-ECFE-1675-AEDA-9EE2142C7A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FE6DD8D8-7419-8901-9D14-B74D7F3E85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A49882C1-A7A1-B257-4FA0-80A6BEE944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3EF6EDD-BB39-A7C4-BC44-54E9D21FF6C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zh-TW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42</a:t>
            </a:fld>
            <a:endParaRPr lang="zh-TW" alt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3945670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zh-TW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43</a:t>
            </a:fld>
            <a:endParaRPr lang="zh-TW" alt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3568531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A7CD8B-4A6B-7DF5-9F16-E24F6E3A6C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476F2519-F5A2-F042-4646-0055DE5E7C6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C1ABD91D-A082-D67F-194D-E5C2B6C67B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5F47B82-83A5-474B-6A15-74CD6BA490C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zh-TW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44</a:t>
            </a:fld>
            <a:endParaRPr lang="zh-TW" alt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3567236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ECCD5F-1C3D-EC5C-D738-1D960F5A49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5F2964F7-B3EF-0082-0CC3-DF4FC11659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1107641A-C6B1-08F3-6637-46136896A4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D4D273D-03A4-F9B9-0BEE-CB5F7051FBB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zh-TW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45</a:t>
            </a:fld>
            <a:endParaRPr lang="zh-TW" alt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2242949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7">
          <a:extLst>
            <a:ext uri="{FF2B5EF4-FFF2-40B4-BE49-F238E27FC236}">
              <a16:creationId xmlns:a16="http://schemas.microsoft.com/office/drawing/2014/main" id="{49154335-5147-97F1-574E-AA160780EC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Google Shape;1058;p38:notes">
            <a:extLst>
              <a:ext uri="{FF2B5EF4-FFF2-40B4-BE49-F238E27FC236}">
                <a16:creationId xmlns:a16="http://schemas.microsoft.com/office/drawing/2014/main" id="{3B5CF58E-7212-DD61-5C25-972123FBA4D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59" name="Google Shape;1059;p38:notes">
            <a:extLst>
              <a:ext uri="{FF2B5EF4-FFF2-40B4-BE49-F238E27FC236}">
                <a16:creationId xmlns:a16="http://schemas.microsoft.com/office/drawing/2014/main" id="{F51FBF83-C13A-E041-324B-586BBAD94DA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32247555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zh-TW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51</a:t>
            </a:fld>
            <a:endParaRPr lang="zh-TW" alt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0848994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zh-TW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52</a:t>
            </a:fld>
            <a:endParaRPr lang="zh-TW" alt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9911876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zh-TW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53</a:t>
            </a:fld>
            <a:endParaRPr lang="zh-TW" alt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3609480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940" name="Google Shape;940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8288195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zh-TW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lang="zh-TW" alt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2667399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8C3120-EAAF-1E39-F683-01C88B9E7B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0B23E93E-4065-B134-0C5D-96E0310974E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9C391E91-5235-5D43-A101-5D011CD83A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6EEF5DE-9F0D-7843-6485-41E0708AA2C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zh-TW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55</a:t>
            </a:fld>
            <a:endParaRPr lang="zh-TW" alt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5362391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9EAAD9-21F1-37B7-2E47-15304DCE14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E21F0F33-C45E-C024-AF14-BD124E0661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1CBEB6AB-C04B-2B82-1DBF-60DA06448F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56ED8F8-0083-AF2E-631E-CFCCA66AD35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zh-TW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56</a:t>
            </a:fld>
            <a:endParaRPr lang="zh-TW" alt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613612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52EC5B-5E26-5086-D175-1456898D1E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5CEB9DB5-D6E1-23D9-6FE8-DDDD27A8DC0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C6B40BE2-3508-06C8-B212-7A33948AD3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A96593D-A135-CEA8-57A7-93E6CB6E12A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zh-TW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57</a:t>
            </a:fld>
            <a:endParaRPr lang="zh-TW" alt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5530105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D66645-5279-8479-B6AD-0683CA2106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23F8556A-DA35-343B-F55B-85F81938878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18FF87BD-8E14-FF2B-3E0F-D1B69E4A4F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BC48B4A-A594-2B53-5C51-8993A3AC542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zh-TW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58</a:t>
            </a:fld>
            <a:endParaRPr lang="zh-TW" alt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9853693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CB9F95-2B72-2D2F-3DB7-ED265A64F7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9A0D8556-8B43-10E5-601A-C3ABC885E1F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DFD41404-932A-930C-CCBA-8BD0DED0CE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429CAC8-906B-E237-5D14-552706A62D2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zh-TW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59</a:t>
            </a:fld>
            <a:endParaRPr lang="zh-TW" alt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655776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8">
          <a:extLst>
            <a:ext uri="{FF2B5EF4-FFF2-40B4-BE49-F238E27FC236}">
              <a16:creationId xmlns:a16="http://schemas.microsoft.com/office/drawing/2014/main" id="{DC1BC90E-E023-D393-B1ED-203942FBF0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p21:notes">
            <a:extLst>
              <a:ext uri="{FF2B5EF4-FFF2-40B4-BE49-F238E27FC236}">
                <a16:creationId xmlns:a16="http://schemas.microsoft.com/office/drawing/2014/main" id="{8D38CBCA-F7B2-0AB2-4DCF-63928CE8B2E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40" name="Google Shape;940;p21:notes">
            <a:extLst>
              <a:ext uri="{FF2B5EF4-FFF2-40B4-BE49-F238E27FC236}">
                <a16:creationId xmlns:a16="http://schemas.microsoft.com/office/drawing/2014/main" id="{D80F5120-D7F6-8985-0A3E-3726CB05655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16731832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zh-TW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61</a:t>
            </a:fld>
            <a:endParaRPr lang="zh-TW" alt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3125900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Google Shape;1100;p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01" name="Google Shape;1101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491155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zh-TW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lang="zh-TW" alt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474865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zh-TW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lang="zh-TW" alt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252634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zh-TW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lang="zh-TW" alt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86350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zh-TW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lang="zh-TW" alt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506588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zh-TW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lang="zh-TW" alt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716239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zh-TW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lang="zh-TW" alt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163115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istronits.com/tw/" TargetMode="External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istronits.com/tw/" TargetMode="External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istronits.com/tw/" TargetMode="External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封面頁">
  <p:cSld name="封面頁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46" descr="一張含有 螢幕擷取畫面, 文字, 水, 設計 的圖片&#10;&#10;自動產生的描述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24384006" cy="137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46" descr="一張含有 字型, 文字, 圖形, 螢幕擷取畫面 的圖片&#10;&#10;自動產生的描述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04780" y="7902494"/>
            <a:ext cx="3563862" cy="670006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46"/>
          <p:cNvSpPr txBox="1">
            <a:spLocks noGrp="1"/>
          </p:cNvSpPr>
          <p:nvPr>
            <p:ph type="body" idx="1"/>
          </p:nvPr>
        </p:nvSpPr>
        <p:spPr>
          <a:xfrm>
            <a:off x="1804780" y="6007198"/>
            <a:ext cx="11304587" cy="12248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6086"/>
              </a:buClr>
              <a:buSzPts val="8800"/>
              <a:buNone/>
              <a:defRPr sz="8800" b="1">
                <a:solidFill>
                  <a:srgbClr val="006086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" name="Google Shape;19;p46"/>
          <p:cNvSpPr txBox="1">
            <a:spLocks noGrp="1"/>
          </p:cNvSpPr>
          <p:nvPr>
            <p:ph type="body" idx="2"/>
          </p:nvPr>
        </p:nvSpPr>
        <p:spPr>
          <a:xfrm>
            <a:off x="1804780" y="9215865"/>
            <a:ext cx="4946073" cy="6088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6086"/>
              </a:buClr>
              <a:buSzPts val="3600"/>
              <a:buNone/>
              <a:defRPr sz="3600">
                <a:solidFill>
                  <a:srgbClr val="006086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46"/>
          <p:cNvSpPr txBox="1">
            <a:spLocks noGrp="1"/>
          </p:cNvSpPr>
          <p:nvPr>
            <p:ph type="body" idx="3"/>
          </p:nvPr>
        </p:nvSpPr>
        <p:spPr>
          <a:xfrm>
            <a:off x="1804780" y="10063814"/>
            <a:ext cx="4946073" cy="6088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6086"/>
              </a:buClr>
              <a:buSzPts val="3600"/>
              <a:buNone/>
              <a:defRPr sz="3600">
                <a:solidFill>
                  <a:srgbClr val="006086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11" name="投影片編號版面配置區 5"/>
          <p:cNvSpPr txBox="1">
            <a:spLocks/>
          </p:cNvSpPr>
          <p:nvPr userDrawn="1"/>
        </p:nvSpPr>
        <p:spPr>
          <a:xfrm>
            <a:off x="18185216" y="12426949"/>
            <a:ext cx="5486043" cy="730251"/>
          </a:xfrm>
          <a:prstGeom prst="rect">
            <a:avLst/>
          </a:prstGeom>
        </p:spPr>
        <p:txBody>
          <a:bodyPr vert="horz" lIns="121912" tIns="60956" rIns="121912" bIns="60956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CFF6BC1-D374-4F4E-9B71-3CFEC9ABD5EC}" type="slidenum">
              <a:rPr lang="zh-TW" altLang="en-US" sz="2666" smtClean="0">
                <a:solidFill>
                  <a:schemeClr val="tx1"/>
                </a:solidFill>
              </a:rPr>
              <a:pPr/>
              <a:t>‹#›</a:t>
            </a:fld>
            <a:endParaRPr lang="zh-TW" alt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70192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3901" y="2489200"/>
            <a:ext cx="21334611" cy="9347200"/>
          </a:xfrm>
          <a:prstGeom prst="rect">
            <a:avLst/>
          </a:prstGeom>
        </p:spPr>
        <p:txBody>
          <a:bodyPr vert="eaVert"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2pPr>
            <a:lvl3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3pPr>
            <a:lvl4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4pPr>
            <a:lvl5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16" name="投影片編號版面配置區 5"/>
          <p:cNvSpPr txBox="1">
            <a:spLocks/>
          </p:cNvSpPr>
          <p:nvPr userDrawn="1"/>
        </p:nvSpPr>
        <p:spPr>
          <a:xfrm>
            <a:off x="18185216" y="12426949"/>
            <a:ext cx="5486043" cy="730251"/>
          </a:xfrm>
          <a:prstGeom prst="rect">
            <a:avLst/>
          </a:prstGeom>
        </p:spPr>
        <p:txBody>
          <a:bodyPr vert="horz" lIns="121912" tIns="60956" rIns="121912" bIns="60956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CFF6BC1-D374-4F4E-9B71-3CFEC9ABD5EC}" type="slidenum">
              <a:rPr lang="zh-TW" altLang="en-US" sz="2666" smtClean="0">
                <a:solidFill>
                  <a:schemeClr val="tx1"/>
                </a:solidFill>
              </a:rPr>
              <a:pPr/>
              <a:t>‹#›</a:t>
            </a:fld>
            <a:endParaRPr lang="zh-TW" altLang="en-US" sz="1600" dirty="0">
              <a:solidFill>
                <a:schemeClr val="tx1"/>
              </a:solidFill>
            </a:endParaRPr>
          </a:p>
        </p:txBody>
      </p:sp>
      <p:sp>
        <p:nvSpPr>
          <p:cNvPr id="7" name="標題 1">
            <a:extLst>
              <a:ext uri="{FF2B5EF4-FFF2-40B4-BE49-F238E27FC236}">
                <a16:creationId xmlns:a16="http://schemas.microsoft.com/office/drawing/2014/main" id="{C1F55238-61FC-48C2-A93C-3AD4637A42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5054" y="696384"/>
            <a:ext cx="20623458" cy="1488016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</p:spTree>
    <p:extLst>
      <p:ext uri="{BB962C8B-B14F-4D97-AF65-F5344CB8AC3E}">
        <p14:creationId xmlns:p14="http://schemas.microsoft.com/office/powerpoint/2010/main" val="8101864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3901" y="2489200"/>
            <a:ext cx="21334611" cy="9347200"/>
          </a:xfrm>
          <a:prstGeom prst="rect">
            <a:avLst/>
          </a:prstGeom>
        </p:spPr>
        <p:txBody>
          <a:bodyPr vert="eaVert"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2pPr>
            <a:lvl3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3pPr>
            <a:lvl4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4pPr>
            <a:lvl5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13" name="投影片編號版面配置區 5"/>
          <p:cNvSpPr txBox="1">
            <a:spLocks/>
          </p:cNvSpPr>
          <p:nvPr userDrawn="1"/>
        </p:nvSpPr>
        <p:spPr>
          <a:xfrm>
            <a:off x="18185216" y="12426949"/>
            <a:ext cx="5486043" cy="730251"/>
          </a:xfrm>
          <a:prstGeom prst="rect">
            <a:avLst/>
          </a:prstGeom>
        </p:spPr>
        <p:txBody>
          <a:bodyPr vert="horz" lIns="121912" tIns="60956" rIns="121912" bIns="60956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CFF6BC1-D374-4F4E-9B71-3CFEC9ABD5EC}" type="slidenum">
              <a:rPr lang="zh-TW" altLang="en-US" sz="2666" smtClean="0">
                <a:solidFill>
                  <a:schemeClr val="tx1"/>
                </a:solidFill>
              </a:rPr>
              <a:pPr/>
              <a:t>‹#›</a:t>
            </a:fld>
            <a:endParaRPr lang="zh-TW" altLang="en-US" sz="1600" dirty="0">
              <a:solidFill>
                <a:schemeClr val="tx1"/>
              </a:solidFill>
            </a:endParaRPr>
          </a:p>
        </p:txBody>
      </p:sp>
      <p:sp>
        <p:nvSpPr>
          <p:cNvPr id="7" name="標題 1">
            <a:extLst>
              <a:ext uri="{FF2B5EF4-FFF2-40B4-BE49-F238E27FC236}">
                <a16:creationId xmlns:a16="http://schemas.microsoft.com/office/drawing/2014/main" id="{2131E347-637A-472E-9F5D-DE71881541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5055" y="696384"/>
            <a:ext cx="20521864" cy="1488016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</p:spTree>
    <p:extLst>
      <p:ext uri="{BB962C8B-B14F-4D97-AF65-F5344CB8AC3E}">
        <p14:creationId xmlns:p14="http://schemas.microsoft.com/office/powerpoint/2010/main" val="38566057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訂版面配置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6289863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/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219120" y="3154680"/>
            <a:ext cx="10606350" cy="905256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12396936" y="2976631"/>
            <a:ext cx="10707538" cy="9567519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/>
          <a:p>
            <a:pPr marL="19049"/>
            <a:endParaRPr lang="en-US" sz="1800">
              <a:cs typeface="Calibri"/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/>
          <a:p>
            <a:pPr marL="120004"/>
            <a:fld id="{81D60167-4931-47E6-BA6A-407CBD079E47}" type="slidenum">
              <a:rPr lang="en-US" altLang="zh-TW" sz="2550" b="1" spc="8" smtClean="0">
                <a:solidFill>
                  <a:srgbClr val="550095"/>
                </a:solidFill>
                <a:cs typeface="Calibri"/>
              </a:rPr>
              <a:pPr marL="120004"/>
              <a:t>‹#›</a:t>
            </a:fld>
            <a:endParaRPr lang="zh-TW" altLang="en-US" sz="255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504205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直排標題及文字">
  <p:cSld name="3_直排標題及文字"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2" name="Google Shape;462;p79" descr="一張含有 樹狀, 雲, 建築, 天空 的圖片&#10;&#10;自動產生的描述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" y="446"/>
            <a:ext cx="24383213" cy="13715554"/>
          </a:xfrm>
          <a:prstGeom prst="rect">
            <a:avLst/>
          </a:prstGeom>
          <a:noFill/>
          <a:ln>
            <a:noFill/>
          </a:ln>
        </p:spPr>
      </p:pic>
      <p:sp>
        <p:nvSpPr>
          <p:cNvPr id="463" name="Google Shape;463;p79"/>
          <p:cNvSpPr txBox="1">
            <a:spLocks noGrp="1"/>
          </p:cNvSpPr>
          <p:nvPr>
            <p:ph type="body" idx="1"/>
          </p:nvPr>
        </p:nvSpPr>
        <p:spPr>
          <a:xfrm>
            <a:off x="1109377" y="5785887"/>
            <a:ext cx="3618739" cy="2033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97D700"/>
              </a:buClr>
              <a:buSzPts val="18000"/>
              <a:buNone/>
              <a:defRPr sz="18000" b="1">
                <a:solidFill>
                  <a:srgbClr val="97D700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4" name="Google Shape;464;p79"/>
          <p:cNvSpPr txBox="1">
            <a:spLocks noGrp="1"/>
          </p:cNvSpPr>
          <p:nvPr>
            <p:ph type="body" idx="2"/>
          </p:nvPr>
        </p:nvSpPr>
        <p:spPr>
          <a:xfrm>
            <a:off x="4488849" y="5916816"/>
            <a:ext cx="9034646" cy="1433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6086"/>
              </a:buClr>
              <a:buSzPts val="6600"/>
              <a:buNone/>
              <a:defRPr sz="6600" b="1">
                <a:solidFill>
                  <a:srgbClr val="006086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5" name="Google Shape;465;p79"/>
          <p:cNvSpPr txBox="1">
            <a:spLocks noGrp="1"/>
          </p:cNvSpPr>
          <p:nvPr>
            <p:ph type="body" idx="3"/>
          </p:nvPr>
        </p:nvSpPr>
        <p:spPr>
          <a:xfrm>
            <a:off x="4488848" y="7118039"/>
            <a:ext cx="7886065" cy="2033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78333"/>
              </a:lnSpc>
              <a:spcBef>
                <a:spcPts val="2000"/>
              </a:spcBef>
              <a:spcAft>
                <a:spcPts val="0"/>
              </a:spcAft>
              <a:buClr>
                <a:srgbClr val="006086"/>
              </a:buClr>
              <a:buSzPts val="3600"/>
              <a:buNone/>
              <a:defRPr sz="3600">
                <a:solidFill>
                  <a:srgbClr val="006086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7696807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空白頁">
  <p:cSld name="2_空白頁"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6" name="Google Shape;356;p85" descr="一張含有 文字, 螢幕擷取畫面, 字型, 標誌 的圖片&#10;&#10;自動產生的描述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" y="446"/>
            <a:ext cx="24383213" cy="1371555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0684011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2406470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含輔助字幕的圖片">
  <p:cSld name="含輔助字幕的圖片"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7" name="Google Shape;377;p62" descr="一張含有 室內, 螢幕擷取畫面, 筆記型電腦, 人員 的圖片&#10;&#10;自動產生的描述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" y="446"/>
            <a:ext cx="24383213" cy="13715554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62"/>
          <p:cNvSpPr txBox="1">
            <a:spLocks noGrp="1"/>
          </p:cNvSpPr>
          <p:nvPr>
            <p:ph type="body" idx="1"/>
          </p:nvPr>
        </p:nvSpPr>
        <p:spPr>
          <a:xfrm>
            <a:off x="1109377" y="5785887"/>
            <a:ext cx="3618739" cy="2033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97D700"/>
              </a:buClr>
              <a:buSzPts val="18000"/>
              <a:buNone/>
              <a:defRPr sz="18000" b="1">
                <a:solidFill>
                  <a:srgbClr val="97D700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9" name="Google Shape;379;p62"/>
          <p:cNvSpPr txBox="1">
            <a:spLocks noGrp="1"/>
          </p:cNvSpPr>
          <p:nvPr>
            <p:ph type="body" idx="2"/>
          </p:nvPr>
        </p:nvSpPr>
        <p:spPr>
          <a:xfrm>
            <a:off x="4488849" y="5916816"/>
            <a:ext cx="9034646" cy="1433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6086"/>
              </a:buClr>
              <a:buSzPts val="6600"/>
              <a:buNone/>
              <a:defRPr sz="6600" b="1">
                <a:solidFill>
                  <a:srgbClr val="006086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0" name="Google Shape;380;p62"/>
          <p:cNvSpPr txBox="1">
            <a:spLocks noGrp="1"/>
          </p:cNvSpPr>
          <p:nvPr>
            <p:ph type="body" idx="3"/>
          </p:nvPr>
        </p:nvSpPr>
        <p:spPr>
          <a:xfrm>
            <a:off x="4488848" y="7118039"/>
            <a:ext cx="7886065" cy="2033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78333"/>
              </a:lnSpc>
              <a:spcBef>
                <a:spcPts val="2000"/>
              </a:spcBef>
              <a:spcAft>
                <a:spcPts val="0"/>
              </a:spcAft>
              <a:buClr>
                <a:srgbClr val="006086"/>
              </a:buClr>
              <a:buSzPts val="3600"/>
              <a:buNone/>
              <a:defRPr sz="3600">
                <a:solidFill>
                  <a:srgbClr val="006086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276298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666" b="1" i="0">
                <a:solidFill>
                  <a:schemeClr val="tx1"/>
                </a:solidFill>
                <a:latin typeface="Microsoft YaHei"/>
                <a:cs typeface="Microsoft YaHe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12/14/2025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2666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222651">
              <a:lnSpc>
                <a:spcPts val="2673"/>
              </a:lnSpc>
            </a:pPr>
            <a:fld id="{81D60167-4931-47E6-BA6A-407CBD079E47}" type="slidenum">
              <a:rPr lang="en-US" altLang="zh-TW" spc="-67" smtClean="0"/>
              <a:pPr marL="222651">
                <a:lnSpc>
                  <a:spcPts val="2673"/>
                </a:lnSpc>
              </a:pPr>
              <a:t>‹#›</a:t>
            </a:fld>
            <a:endParaRPr lang="en-US" altLang="zh-TW" spc="-67" dirty="0"/>
          </a:p>
        </p:txBody>
      </p:sp>
    </p:spTree>
    <p:extLst>
      <p:ext uri="{BB962C8B-B14F-4D97-AF65-F5344CB8AC3E}">
        <p14:creationId xmlns:p14="http://schemas.microsoft.com/office/powerpoint/2010/main" val="21016460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投影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5994010" y="6654800"/>
            <a:ext cx="10362526" cy="6096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466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09539" indent="0" algn="ctr">
              <a:buNone/>
              <a:defRPr sz="2666"/>
            </a:lvl2pPr>
            <a:lvl3pPr marL="1219078" indent="0" algn="ctr">
              <a:buNone/>
              <a:defRPr sz="2400"/>
            </a:lvl3pPr>
            <a:lvl4pPr marL="1828617" indent="0" algn="ctr">
              <a:buNone/>
              <a:defRPr sz="2133"/>
            </a:lvl4pPr>
            <a:lvl5pPr marL="2438156" indent="0" algn="ctr">
              <a:buNone/>
              <a:defRPr sz="2133"/>
            </a:lvl5pPr>
            <a:lvl6pPr marL="3047695" indent="0" algn="ctr">
              <a:buNone/>
              <a:defRPr sz="2133"/>
            </a:lvl6pPr>
            <a:lvl7pPr marL="3657234" indent="0" algn="ctr">
              <a:buNone/>
              <a:defRPr sz="2133"/>
            </a:lvl7pPr>
            <a:lvl8pPr marL="4266773" indent="0" algn="ctr">
              <a:buNone/>
              <a:defRPr sz="2133"/>
            </a:lvl8pPr>
            <a:lvl9pPr marL="4876312" indent="0" algn="ctr">
              <a:buNone/>
              <a:defRPr sz="2133"/>
            </a:lvl9pPr>
          </a:lstStyle>
          <a:p>
            <a:r>
              <a:rPr lang="zh-TW" altLang="en-US" dirty="0"/>
              <a:t>按一下以編輯母片副標題樣式</a:t>
            </a:r>
          </a:p>
        </p:txBody>
      </p:sp>
      <p:sp>
        <p:nvSpPr>
          <p:cNvPr id="10" name="文字版面配置區 7"/>
          <p:cNvSpPr>
            <a:spLocks noGrp="1"/>
          </p:cNvSpPr>
          <p:nvPr>
            <p:ph type="body" sz="quarter" idx="13" hasCustomPrompt="1"/>
          </p:nvPr>
        </p:nvSpPr>
        <p:spPr>
          <a:xfrm>
            <a:off x="5994010" y="10414000"/>
            <a:ext cx="6705164" cy="711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solidFill>
                  <a:srgbClr val="004D6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 dirty="0"/>
              <a:t>報告人</a:t>
            </a:r>
          </a:p>
        </p:txBody>
      </p:sp>
      <p:sp>
        <p:nvSpPr>
          <p:cNvPr id="2" name="標題 1"/>
          <p:cNvSpPr>
            <a:spLocks noGrp="1"/>
          </p:cNvSpPr>
          <p:nvPr>
            <p:ph type="title" hasCustomPrompt="1"/>
          </p:nvPr>
        </p:nvSpPr>
        <p:spPr>
          <a:xfrm>
            <a:off x="5994010" y="4826000"/>
            <a:ext cx="11581646" cy="1488016"/>
          </a:xfrm>
        </p:spPr>
        <p:txBody>
          <a:bodyPr vert="horz" lIns="91440" tIns="45720" rIns="91440" bIns="45720" rtlCol="0" anchor="ctr">
            <a:normAutofit lnSpcReduction="10000"/>
          </a:bodyPr>
          <a:lstStyle>
            <a:lvl1pPr>
              <a:defRPr lang="zh-TW" altLang="en-US" sz="10132" dirty="0">
                <a:solidFill>
                  <a:srgbClr val="004D6A"/>
                </a:solidFill>
              </a:defRPr>
            </a:lvl1pPr>
          </a:lstStyle>
          <a:p>
            <a:pPr marL="0" lvl="0"/>
            <a:r>
              <a:rPr lang="zh-TW" altLang="en-US" dirty="0"/>
              <a:t>簡報標題樣式</a:t>
            </a:r>
          </a:p>
        </p:txBody>
      </p:sp>
      <p:sp>
        <p:nvSpPr>
          <p:cNvPr id="9" name="文字版面配置區 7"/>
          <p:cNvSpPr>
            <a:spLocks noGrp="1"/>
          </p:cNvSpPr>
          <p:nvPr>
            <p:ph type="body" sz="quarter" idx="11" hasCustomPrompt="1"/>
          </p:nvPr>
        </p:nvSpPr>
        <p:spPr>
          <a:xfrm>
            <a:off x="5994010" y="11125200"/>
            <a:ext cx="6705164" cy="711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solidFill>
                  <a:srgbClr val="004D6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en-US" altLang="zh-TW" dirty="0"/>
              <a:t>YYYY / MM / DD</a:t>
            </a:r>
            <a:endParaRPr lang="zh-TW" altLang="en-US" dirty="0"/>
          </a:p>
        </p:txBody>
      </p:sp>
      <p:sp>
        <p:nvSpPr>
          <p:cNvPr id="4" name="圓角矩形 3">
            <a:hlinkClick r:id="rId3"/>
          </p:cNvPr>
          <p:cNvSpPr/>
          <p:nvPr userDrawn="1"/>
        </p:nvSpPr>
        <p:spPr>
          <a:xfrm>
            <a:off x="5994010" y="7670800"/>
            <a:ext cx="4876483" cy="914400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866"/>
          </a:p>
        </p:txBody>
      </p:sp>
    </p:spTree>
    <p:extLst>
      <p:ext uri="{BB962C8B-B14F-4D97-AF65-F5344CB8AC3E}">
        <p14:creationId xmlns:p14="http://schemas.microsoft.com/office/powerpoint/2010/main" val="454079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投影片_無副標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字版面配置區 7"/>
          <p:cNvSpPr>
            <a:spLocks noGrp="1"/>
          </p:cNvSpPr>
          <p:nvPr>
            <p:ph type="body" sz="quarter" idx="13" hasCustomPrompt="1"/>
          </p:nvPr>
        </p:nvSpPr>
        <p:spPr>
          <a:xfrm>
            <a:off x="5994010" y="10414000"/>
            <a:ext cx="6705164" cy="711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solidFill>
                  <a:srgbClr val="004D6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 dirty="0"/>
              <a:t>報告人</a:t>
            </a:r>
          </a:p>
        </p:txBody>
      </p:sp>
      <p:sp>
        <p:nvSpPr>
          <p:cNvPr id="2" name="標題 1"/>
          <p:cNvSpPr>
            <a:spLocks noGrp="1"/>
          </p:cNvSpPr>
          <p:nvPr>
            <p:ph type="title" hasCustomPrompt="1"/>
          </p:nvPr>
        </p:nvSpPr>
        <p:spPr>
          <a:xfrm>
            <a:off x="5994010" y="5842000"/>
            <a:ext cx="11581646" cy="1488016"/>
          </a:xfrm>
        </p:spPr>
        <p:txBody>
          <a:bodyPr vert="horz" lIns="91440" tIns="45720" rIns="91440" bIns="45720" rtlCol="0" anchor="ctr">
            <a:normAutofit lnSpcReduction="10000"/>
          </a:bodyPr>
          <a:lstStyle>
            <a:lvl1pPr>
              <a:defRPr lang="zh-TW" altLang="en-US" sz="10132" dirty="0">
                <a:solidFill>
                  <a:srgbClr val="004D6A"/>
                </a:solidFill>
              </a:defRPr>
            </a:lvl1pPr>
          </a:lstStyle>
          <a:p>
            <a:pPr marL="0" lvl="0"/>
            <a:r>
              <a:rPr lang="zh-TW" altLang="en-US" dirty="0"/>
              <a:t>簡報標題樣式</a:t>
            </a:r>
          </a:p>
        </p:txBody>
      </p:sp>
      <p:sp>
        <p:nvSpPr>
          <p:cNvPr id="9" name="文字版面配置區 7"/>
          <p:cNvSpPr>
            <a:spLocks noGrp="1"/>
          </p:cNvSpPr>
          <p:nvPr>
            <p:ph type="body" sz="quarter" idx="11" hasCustomPrompt="1"/>
          </p:nvPr>
        </p:nvSpPr>
        <p:spPr>
          <a:xfrm>
            <a:off x="5994010" y="11125200"/>
            <a:ext cx="6705164" cy="711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solidFill>
                  <a:srgbClr val="004D6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en-US" altLang="zh-TW" dirty="0"/>
              <a:t>YYYY / MM / DD</a:t>
            </a:r>
            <a:endParaRPr lang="zh-TW" altLang="en-US" dirty="0"/>
          </a:p>
        </p:txBody>
      </p:sp>
      <p:sp>
        <p:nvSpPr>
          <p:cNvPr id="4" name="圓角矩形 3">
            <a:hlinkClick r:id="rId3"/>
          </p:cNvPr>
          <p:cNvSpPr/>
          <p:nvPr userDrawn="1"/>
        </p:nvSpPr>
        <p:spPr>
          <a:xfrm>
            <a:off x="5994010" y="7670800"/>
            <a:ext cx="4876483" cy="914400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866"/>
          </a:p>
        </p:txBody>
      </p:sp>
    </p:spTree>
    <p:extLst>
      <p:ext uri="{BB962C8B-B14F-4D97-AF65-F5344CB8AC3E}">
        <p14:creationId xmlns:p14="http://schemas.microsoft.com/office/powerpoint/2010/main" val="36802100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投影片_無網址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 hasCustomPrompt="1"/>
          </p:nvPr>
        </p:nvSpPr>
        <p:spPr>
          <a:xfrm>
            <a:off x="5892416" y="5537200"/>
            <a:ext cx="10972086" cy="1524000"/>
          </a:xfrm>
          <a:prstGeom prst="rect">
            <a:avLst/>
          </a:prstGeom>
        </p:spPr>
        <p:txBody>
          <a:bodyPr/>
          <a:lstStyle>
            <a:lvl1pPr algn="l">
              <a:defRPr sz="10132" b="1" spc="400">
                <a:solidFill>
                  <a:srgbClr val="004D6A"/>
                </a:solidFill>
              </a:defRPr>
            </a:lvl1pPr>
          </a:lstStyle>
          <a:p>
            <a:r>
              <a:rPr lang="zh-TW" altLang="en-US" dirty="0"/>
              <a:t>簡報標題樣式</a:t>
            </a:r>
          </a:p>
        </p:txBody>
      </p:sp>
      <p:sp>
        <p:nvSpPr>
          <p:cNvPr id="8" name="文字版面配置區 7"/>
          <p:cNvSpPr>
            <a:spLocks noGrp="1"/>
          </p:cNvSpPr>
          <p:nvPr>
            <p:ph type="body" sz="quarter" idx="10" hasCustomPrompt="1"/>
          </p:nvPr>
        </p:nvSpPr>
        <p:spPr>
          <a:xfrm>
            <a:off x="5994010" y="10414000"/>
            <a:ext cx="6705164" cy="711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solidFill>
                  <a:srgbClr val="004D6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 dirty="0"/>
              <a:t>報告人</a:t>
            </a:r>
          </a:p>
        </p:txBody>
      </p:sp>
      <p:sp>
        <p:nvSpPr>
          <p:cNvPr id="10" name="文字版面配置區 7"/>
          <p:cNvSpPr>
            <a:spLocks noGrp="1"/>
          </p:cNvSpPr>
          <p:nvPr>
            <p:ph type="body" sz="quarter" idx="11" hasCustomPrompt="1"/>
          </p:nvPr>
        </p:nvSpPr>
        <p:spPr>
          <a:xfrm>
            <a:off x="5994010" y="11125200"/>
            <a:ext cx="6705164" cy="711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solidFill>
                  <a:srgbClr val="004D6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en-US" altLang="zh-TW" dirty="0"/>
              <a:t>YYYY / MM / DD</a:t>
            </a:r>
            <a:endParaRPr lang="zh-TW" altLang="en-US" dirty="0"/>
          </a:p>
        </p:txBody>
      </p:sp>
      <p:sp>
        <p:nvSpPr>
          <p:cNvPr id="5" name="矩形: 圓角 4">
            <a:hlinkClick r:id="rId3"/>
            <a:extLst>
              <a:ext uri="{FF2B5EF4-FFF2-40B4-BE49-F238E27FC236}">
                <a16:creationId xmlns:a16="http://schemas.microsoft.com/office/drawing/2014/main" id="{F5C41767-793B-4311-889A-92AF41469D5F}"/>
              </a:ext>
            </a:extLst>
          </p:cNvPr>
          <p:cNvSpPr/>
          <p:nvPr userDrawn="1"/>
        </p:nvSpPr>
        <p:spPr>
          <a:xfrm>
            <a:off x="5994010" y="7670800"/>
            <a:ext cx="4978076" cy="914400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866" dirty="0"/>
          </a:p>
        </p:txBody>
      </p:sp>
    </p:spTree>
    <p:extLst>
      <p:ext uri="{BB962C8B-B14F-4D97-AF65-F5344CB8AC3E}">
        <p14:creationId xmlns:p14="http://schemas.microsoft.com/office/powerpoint/2010/main" val="6190696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3901" y="2489200"/>
            <a:ext cx="10504756" cy="9347200"/>
          </a:xfrm>
          <a:prstGeom prst="rect">
            <a:avLst/>
          </a:prstGeom>
        </p:spPr>
        <p:txBody>
          <a:bodyPr/>
          <a:lstStyle>
            <a:lvl1pPr>
              <a:defRPr sz="3733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>
              <a:defRPr sz="3200">
                <a:latin typeface="微軟正黑體" panose="020B0604030504040204" pitchFamily="34" charset="-120"/>
                <a:ea typeface="微軟正黑體" panose="020B0604030504040204" pitchFamily="34" charset="-120"/>
              </a:defRPr>
            </a:lvl2pPr>
            <a:lvl3pPr>
              <a:defRPr sz="2666">
                <a:latin typeface="微軟正黑體" panose="020B0604030504040204" pitchFamily="34" charset="-120"/>
                <a:ea typeface="微軟正黑體" panose="020B0604030504040204" pitchFamily="34" charset="-120"/>
              </a:defRPr>
            </a:lvl3pPr>
            <a:lvl4pPr>
              <a:defRPr sz="2400">
                <a:latin typeface="微軟正黑體" panose="020B0604030504040204" pitchFamily="34" charset="-120"/>
                <a:ea typeface="微軟正黑體" panose="020B0604030504040204" pitchFamily="34" charset="-120"/>
              </a:defRPr>
            </a:lvl4pPr>
            <a:lvl5pPr>
              <a:defRPr sz="2400">
                <a:latin typeface="微軟正黑體" panose="020B0604030504040204" pitchFamily="34" charset="-120"/>
                <a:ea typeface="微軟正黑體" panose="020B0604030504040204" pitchFamily="34" charset="-12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99173" y="2489200"/>
            <a:ext cx="10159339" cy="9347200"/>
          </a:xfrm>
          <a:prstGeom prst="rect">
            <a:avLst/>
          </a:prstGeom>
        </p:spPr>
        <p:txBody>
          <a:bodyPr/>
          <a:lstStyle>
            <a:lvl1pPr>
              <a:defRPr sz="3733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>
              <a:defRPr sz="3200">
                <a:latin typeface="微軟正黑體" panose="020B0604030504040204" pitchFamily="34" charset="-120"/>
                <a:ea typeface="微軟正黑體" panose="020B0604030504040204" pitchFamily="34" charset="-120"/>
              </a:defRPr>
            </a:lvl2pPr>
            <a:lvl3pPr>
              <a:defRPr sz="2666">
                <a:latin typeface="微軟正黑體" panose="020B0604030504040204" pitchFamily="34" charset="-120"/>
                <a:ea typeface="微軟正黑體" panose="020B0604030504040204" pitchFamily="34" charset="-120"/>
              </a:defRPr>
            </a:lvl3pPr>
            <a:lvl4pPr>
              <a:defRPr sz="2400">
                <a:latin typeface="微軟正黑體" panose="020B0604030504040204" pitchFamily="34" charset="-120"/>
                <a:ea typeface="微軟正黑體" panose="020B0604030504040204" pitchFamily="34" charset="-120"/>
              </a:defRPr>
            </a:lvl4pPr>
            <a:lvl5pPr>
              <a:defRPr sz="2400">
                <a:latin typeface="微軟正黑體" panose="020B0604030504040204" pitchFamily="34" charset="-120"/>
                <a:ea typeface="微軟正黑體" panose="020B0604030504040204" pitchFamily="34" charset="-12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標題版面配置區 1"/>
          <p:cNvSpPr>
            <a:spLocks noGrp="1"/>
          </p:cNvSpPr>
          <p:nvPr>
            <p:ph type="title"/>
          </p:nvPr>
        </p:nvSpPr>
        <p:spPr>
          <a:xfrm>
            <a:off x="2235055" y="660400"/>
            <a:ext cx="20166287" cy="14880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12" name="投影片編號版面配置區 5"/>
          <p:cNvSpPr txBox="1">
            <a:spLocks/>
          </p:cNvSpPr>
          <p:nvPr userDrawn="1"/>
        </p:nvSpPr>
        <p:spPr>
          <a:xfrm>
            <a:off x="18185216" y="12426949"/>
            <a:ext cx="5486043" cy="730251"/>
          </a:xfrm>
          <a:prstGeom prst="rect">
            <a:avLst/>
          </a:prstGeom>
        </p:spPr>
        <p:txBody>
          <a:bodyPr vert="horz" lIns="121912" tIns="60956" rIns="121912" bIns="60956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CFF6BC1-D374-4F4E-9B71-3CFEC9ABD5EC}" type="slidenum">
              <a:rPr lang="zh-TW" altLang="en-US" sz="2666" smtClean="0">
                <a:solidFill>
                  <a:schemeClr val="tx1"/>
                </a:solidFill>
              </a:rPr>
              <a:pPr/>
              <a:t>‹#›</a:t>
            </a:fld>
            <a:endParaRPr lang="zh-TW" alt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18760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_無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投影片編號版面配置區 5"/>
          <p:cNvSpPr txBox="1">
            <a:spLocks/>
          </p:cNvSpPr>
          <p:nvPr userDrawn="1"/>
        </p:nvSpPr>
        <p:spPr>
          <a:xfrm>
            <a:off x="18185216" y="12426949"/>
            <a:ext cx="5486043" cy="730251"/>
          </a:xfrm>
          <a:prstGeom prst="rect">
            <a:avLst/>
          </a:prstGeom>
        </p:spPr>
        <p:txBody>
          <a:bodyPr vert="horz" lIns="121912" tIns="60956" rIns="121912" bIns="60956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CFF6BC1-D374-4F4E-9B71-3CFEC9ABD5EC}" type="slidenum">
              <a:rPr lang="zh-TW" altLang="en-US" sz="2666" smtClean="0">
                <a:solidFill>
                  <a:schemeClr val="tx1"/>
                </a:solidFill>
              </a:rPr>
              <a:pPr/>
              <a:t>‹#›</a:t>
            </a:fld>
            <a:endParaRPr lang="zh-TW" alt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15634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49299" y="2489200"/>
            <a:ext cx="21309213" cy="8534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266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 marL="609539" indent="0">
              <a:buNone/>
              <a:defRPr sz="3733"/>
            </a:lvl2pPr>
            <a:lvl3pPr marL="1219078" indent="0">
              <a:buNone/>
              <a:defRPr sz="3200"/>
            </a:lvl3pPr>
            <a:lvl4pPr marL="1828617" indent="0">
              <a:buNone/>
              <a:defRPr sz="2666"/>
            </a:lvl4pPr>
            <a:lvl5pPr marL="2438156" indent="0">
              <a:buNone/>
              <a:defRPr sz="2666"/>
            </a:lvl5pPr>
            <a:lvl6pPr marL="3047695" indent="0">
              <a:buNone/>
              <a:defRPr sz="2666"/>
            </a:lvl6pPr>
            <a:lvl7pPr marL="3657234" indent="0">
              <a:buNone/>
              <a:defRPr sz="2666"/>
            </a:lvl7pPr>
            <a:lvl8pPr marL="4266773" indent="0">
              <a:buNone/>
              <a:defRPr sz="2666"/>
            </a:lvl8pPr>
            <a:lvl9pPr marL="4876312" indent="0">
              <a:buNone/>
              <a:defRPr sz="2666"/>
            </a:lvl9pPr>
          </a:lstStyle>
          <a:p>
            <a:r>
              <a:rPr lang="zh-TW" altLang="en-US" dirty="0"/>
              <a:t>按一下圖示以新增圖片</a:t>
            </a:r>
            <a:endParaRPr lang="en-US" dirty="0"/>
          </a:p>
        </p:txBody>
      </p:sp>
      <p:sp>
        <p:nvSpPr>
          <p:cNvPr id="11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7853380" y="11531601"/>
            <a:ext cx="7862906" cy="76542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733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 marL="609539" indent="0">
              <a:buNone/>
              <a:defRPr sz="1866"/>
            </a:lvl2pPr>
            <a:lvl3pPr marL="1219078" indent="0">
              <a:buNone/>
              <a:defRPr sz="1600"/>
            </a:lvl3pPr>
            <a:lvl4pPr marL="1828617" indent="0">
              <a:buNone/>
              <a:defRPr sz="1333"/>
            </a:lvl4pPr>
            <a:lvl5pPr marL="2438156" indent="0">
              <a:buNone/>
              <a:defRPr sz="1333"/>
            </a:lvl5pPr>
            <a:lvl6pPr marL="3047695" indent="0">
              <a:buNone/>
              <a:defRPr sz="1333"/>
            </a:lvl6pPr>
            <a:lvl7pPr marL="3657234" indent="0">
              <a:buNone/>
              <a:defRPr sz="1333"/>
            </a:lvl7pPr>
            <a:lvl8pPr marL="4266773" indent="0">
              <a:buNone/>
              <a:defRPr sz="1333"/>
            </a:lvl8pPr>
            <a:lvl9pPr marL="4876312" indent="0">
              <a:buNone/>
              <a:defRPr sz="1333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7" name="標題版面配置區 1"/>
          <p:cNvSpPr>
            <a:spLocks noGrp="1"/>
          </p:cNvSpPr>
          <p:nvPr>
            <p:ph type="title"/>
          </p:nvPr>
        </p:nvSpPr>
        <p:spPr>
          <a:xfrm>
            <a:off x="2235054" y="696384"/>
            <a:ext cx="20623458" cy="14880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15" name="投影片編號版面配置區 5"/>
          <p:cNvSpPr txBox="1">
            <a:spLocks/>
          </p:cNvSpPr>
          <p:nvPr userDrawn="1"/>
        </p:nvSpPr>
        <p:spPr>
          <a:xfrm>
            <a:off x="18185216" y="12426949"/>
            <a:ext cx="5486043" cy="730251"/>
          </a:xfrm>
          <a:prstGeom prst="rect">
            <a:avLst/>
          </a:prstGeom>
        </p:spPr>
        <p:txBody>
          <a:bodyPr vert="horz" lIns="121912" tIns="60956" rIns="121912" bIns="60956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CFF6BC1-D374-4F4E-9B71-3CFEC9ABD5EC}" type="slidenum">
              <a:rPr lang="zh-TW" altLang="en-US" sz="2666" smtClean="0">
                <a:solidFill>
                  <a:schemeClr val="tx1"/>
                </a:solidFill>
              </a:rPr>
              <a:pPr/>
              <a:t>‹#›</a:t>
            </a:fld>
            <a:endParaRPr lang="zh-TW" alt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35395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含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版面配置區 1"/>
          <p:cNvSpPr>
            <a:spLocks noGrp="1"/>
          </p:cNvSpPr>
          <p:nvPr>
            <p:ph type="title"/>
          </p:nvPr>
        </p:nvSpPr>
        <p:spPr>
          <a:xfrm>
            <a:off x="2235054" y="705909"/>
            <a:ext cx="20623458" cy="14880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15" name="投影片編號版面配置區 5"/>
          <p:cNvSpPr txBox="1">
            <a:spLocks/>
          </p:cNvSpPr>
          <p:nvPr userDrawn="1"/>
        </p:nvSpPr>
        <p:spPr>
          <a:xfrm>
            <a:off x="18185216" y="12426949"/>
            <a:ext cx="5486043" cy="730251"/>
          </a:xfrm>
          <a:prstGeom prst="rect">
            <a:avLst/>
          </a:prstGeom>
        </p:spPr>
        <p:txBody>
          <a:bodyPr vert="horz" lIns="121912" tIns="60956" rIns="121912" bIns="60956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CFF6BC1-D374-4F4E-9B71-3CFEC9ABD5EC}" type="slidenum">
              <a:rPr lang="zh-TW" altLang="en-US" sz="2666" smtClean="0">
                <a:solidFill>
                  <a:schemeClr val="tx1"/>
                </a:solidFill>
              </a:rPr>
              <a:pPr/>
              <a:t>‹#›</a:t>
            </a:fld>
            <a:endParaRPr lang="zh-TW" altLang="en-US" sz="1600" dirty="0">
              <a:solidFill>
                <a:schemeClr val="tx1"/>
              </a:solidFill>
            </a:endParaRPr>
          </a:p>
        </p:txBody>
      </p:sp>
      <p:sp>
        <p:nvSpPr>
          <p:cNvPr id="17" name="內容版面配置區 2"/>
          <p:cNvSpPr>
            <a:spLocks noGrp="1"/>
          </p:cNvSpPr>
          <p:nvPr>
            <p:ph idx="1"/>
          </p:nvPr>
        </p:nvSpPr>
        <p:spPr>
          <a:xfrm>
            <a:off x="10366759" y="2489200"/>
            <a:ext cx="12491752" cy="9347200"/>
          </a:xfrm>
        </p:spPr>
        <p:txBody>
          <a:bodyPr/>
          <a:lstStyle>
            <a:lvl1pPr>
              <a:defRPr sz="4266"/>
            </a:lvl1pPr>
            <a:lvl2pPr>
              <a:defRPr sz="3733"/>
            </a:lvl2pPr>
            <a:lvl3pPr>
              <a:defRPr sz="3200"/>
            </a:lvl3pPr>
            <a:lvl4pPr>
              <a:defRPr sz="2666"/>
            </a:lvl4pPr>
            <a:lvl5pPr>
              <a:defRPr sz="2666"/>
            </a:lvl5pPr>
            <a:lvl6pPr>
              <a:defRPr sz="2666"/>
            </a:lvl6pPr>
            <a:lvl7pPr>
              <a:defRPr sz="2666"/>
            </a:lvl7pPr>
            <a:lvl8pPr>
              <a:defRPr sz="2666"/>
            </a:lvl8pPr>
            <a:lvl9pPr>
              <a:defRPr sz="2666"/>
            </a:lvl9pPr>
          </a:lstStyle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18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523902" y="2489200"/>
            <a:ext cx="8019529" cy="9347200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609539" indent="0">
              <a:buNone/>
              <a:defRPr sz="1866"/>
            </a:lvl2pPr>
            <a:lvl3pPr marL="1219078" indent="0">
              <a:buNone/>
              <a:defRPr sz="1600"/>
            </a:lvl3pPr>
            <a:lvl4pPr marL="1828617" indent="0">
              <a:buNone/>
              <a:defRPr sz="1333"/>
            </a:lvl4pPr>
            <a:lvl5pPr marL="2438156" indent="0">
              <a:buNone/>
              <a:defRPr sz="1333"/>
            </a:lvl5pPr>
            <a:lvl6pPr marL="3047695" indent="0">
              <a:buNone/>
              <a:defRPr sz="1333"/>
            </a:lvl6pPr>
            <a:lvl7pPr marL="3657234" indent="0">
              <a:buNone/>
              <a:defRPr sz="1333"/>
            </a:lvl7pPr>
            <a:lvl8pPr marL="4266773" indent="0">
              <a:buNone/>
              <a:defRPr sz="1333"/>
            </a:lvl8pPr>
            <a:lvl9pPr marL="4876312" indent="0">
              <a:buNone/>
              <a:defRPr sz="1333"/>
            </a:lvl9pPr>
          </a:lstStyle>
          <a:p>
            <a:pPr lvl="0"/>
            <a:r>
              <a:rPr lang="zh-TW" altLang="en-US" dirty="0"/>
              <a:t>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21257198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18" Type="http://schemas.openxmlformats.org/officeDocument/2006/relationships/image" Target="../media/image3.png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5"/>
          <p:cNvSpPr txBox="1">
            <a:spLocks noGrp="1"/>
          </p:cNvSpPr>
          <p:nvPr>
            <p:ph type="title"/>
          </p:nvPr>
        </p:nvSpPr>
        <p:spPr>
          <a:xfrm>
            <a:off x="1676291" y="730251"/>
            <a:ext cx="21029831" cy="2651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800"/>
              <a:buFont typeface="Calibri"/>
              <a:buNone/>
              <a:defRPr sz="8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45"/>
          <p:cNvSpPr txBox="1">
            <a:spLocks noGrp="1"/>
          </p:cNvSpPr>
          <p:nvPr>
            <p:ph type="body" idx="1"/>
          </p:nvPr>
        </p:nvSpPr>
        <p:spPr>
          <a:xfrm>
            <a:off x="1676291" y="3651250"/>
            <a:ext cx="21029831" cy="8702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5842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Arial"/>
              <a:buChar char="•"/>
              <a:defRPr sz="5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533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82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Char char="•"/>
              <a:defRPr sz="4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45"/>
          <p:cNvSpPr txBox="1">
            <a:spLocks noGrp="1"/>
          </p:cNvSpPr>
          <p:nvPr>
            <p:ph type="dt" idx="10"/>
          </p:nvPr>
        </p:nvSpPr>
        <p:spPr>
          <a:xfrm>
            <a:off x="1676291" y="12712701"/>
            <a:ext cx="5486043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45"/>
          <p:cNvSpPr txBox="1">
            <a:spLocks noGrp="1"/>
          </p:cNvSpPr>
          <p:nvPr>
            <p:ph type="ftr" idx="11"/>
          </p:nvPr>
        </p:nvSpPr>
        <p:spPr>
          <a:xfrm>
            <a:off x="8076675" y="12712701"/>
            <a:ext cx="8229064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45"/>
          <p:cNvSpPr txBox="1">
            <a:spLocks noGrp="1"/>
          </p:cNvSpPr>
          <p:nvPr>
            <p:ph type="sldNum" idx="12"/>
          </p:nvPr>
        </p:nvSpPr>
        <p:spPr>
          <a:xfrm>
            <a:off x="17220079" y="12712701"/>
            <a:ext cx="5486043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725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2235054" y="696384"/>
            <a:ext cx="20623458" cy="14880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1523901" y="2489200"/>
            <a:ext cx="21334611" cy="934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11750803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694" r:id="rId3"/>
    <p:sldLayoutId id="2147483696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05" r:id="rId12"/>
    <p:sldLayoutId id="2147483720" r:id="rId13"/>
    <p:sldLayoutId id="2147483722" r:id="rId14"/>
    <p:sldLayoutId id="2147483743" r:id="rId15"/>
    <p:sldLayoutId id="2147483744" r:id="rId16"/>
  </p:sldLayoutIdLst>
  <p:hf sldNum="0" hdr="0" ftr="0" dt="0"/>
  <p:txStyles>
    <p:titleStyle>
      <a:lvl1pPr algn="l" defTabSz="1219078" rtl="0" eaLnBrk="1" latinLnBrk="0" hangingPunct="1">
        <a:spcBef>
          <a:spcPct val="0"/>
        </a:spcBef>
        <a:buNone/>
        <a:defRPr sz="6666" b="1" kern="1200" spc="8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54" indent="-457154" algn="l" defTabSz="1219078" rtl="0" eaLnBrk="1" latinLnBrk="0" hangingPunct="1">
        <a:lnSpc>
          <a:spcPct val="120000"/>
        </a:lnSpc>
        <a:spcBef>
          <a:spcPts val="667"/>
        </a:spcBef>
        <a:buFont typeface="Arial" pitchFamily="34" charset="0"/>
        <a:buChar char="•"/>
        <a:defRPr sz="4266" kern="1200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1pPr>
      <a:lvl2pPr marL="990501" indent="-380962" algn="l" defTabSz="1219078" rtl="0" eaLnBrk="1" latinLnBrk="0" hangingPunct="1">
        <a:lnSpc>
          <a:spcPct val="120000"/>
        </a:lnSpc>
        <a:spcBef>
          <a:spcPts val="667"/>
        </a:spcBef>
        <a:buFont typeface="Arial" pitchFamily="34" charset="0"/>
        <a:buChar char="–"/>
        <a:defRPr sz="3733" kern="1200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2pPr>
      <a:lvl3pPr marL="1523848" indent="-304770" algn="l" defTabSz="1219078" rtl="0" eaLnBrk="1" latinLnBrk="0" hangingPunct="1">
        <a:lnSpc>
          <a:spcPct val="120000"/>
        </a:lnSpc>
        <a:spcBef>
          <a:spcPts val="667"/>
        </a:spcBef>
        <a:buFont typeface="Arial" pitchFamily="34" charset="0"/>
        <a:buChar char="•"/>
        <a:defRPr sz="3200" kern="1200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3pPr>
      <a:lvl4pPr marL="2133387" indent="-304770" algn="l" defTabSz="1219078" rtl="0" eaLnBrk="1" latinLnBrk="0" hangingPunct="1">
        <a:lnSpc>
          <a:spcPct val="120000"/>
        </a:lnSpc>
        <a:spcBef>
          <a:spcPts val="667"/>
        </a:spcBef>
        <a:buFont typeface="Arial" pitchFamily="34" charset="0"/>
        <a:buChar char="–"/>
        <a:defRPr sz="2666" kern="1200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4pPr>
      <a:lvl5pPr marL="2742926" indent="-304770" algn="l" defTabSz="1219078" rtl="0" eaLnBrk="1" latinLnBrk="0" hangingPunct="1">
        <a:lnSpc>
          <a:spcPct val="120000"/>
        </a:lnSpc>
        <a:spcBef>
          <a:spcPts val="667"/>
        </a:spcBef>
        <a:buFont typeface="Arial" pitchFamily="34" charset="0"/>
        <a:buChar char="»"/>
        <a:defRPr sz="2666" kern="1200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5pPr>
      <a:lvl6pPr marL="3352465" indent="-304770" algn="l" defTabSz="1219078" rtl="0" eaLnBrk="1" latinLnBrk="0" hangingPunct="1">
        <a:spcBef>
          <a:spcPct val="20000"/>
        </a:spcBef>
        <a:buFont typeface="Arial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6pPr>
      <a:lvl7pPr marL="3962004" indent="-304770" algn="l" defTabSz="1219078" rtl="0" eaLnBrk="1" latinLnBrk="0" hangingPunct="1">
        <a:spcBef>
          <a:spcPct val="20000"/>
        </a:spcBef>
        <a:buFont typeface="Arial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7pPr>
      <a:lvl8pPr marL="4571543" indent="-304770" algn="l" defTabSz="1219078" rtl="0" eaLnBrk="1" latinLnBrk="0" hangingPunct="1">
        <a:spcBef>
          <a:spcPct val="20000"/>
        </a:spcBef>
        <a:buFont typeface="Arial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8pPr>
      <a:lvl9pPr marL="5181082" indent="-304770" algn="l" defTabSz="1219078" rtl="0" eaLnBrk="1" latinLnBrk="0" hangingPunct="1">
        <a:spcBef>
          <a:spcPct val="20000"/>
        </a:spcBef>
        <a:buFont typeface="Arial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0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39" algn="l" defTabSz="12190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078" algn="l" defTabSz="12190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617" algn="l" defTabSz="12190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156" algn="l" defTabSz="12190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695" algn="l" defTabSz="12190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234" algn="l" defTabSz="12190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773" algn="l" defTabSz="12190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312" algn="l" defTabSz="12190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20">
          <p15:clr>
            <a:srgbClr val="F26B43"/>
          </p15:clr>
        </p15:guide>
        <p15:guide id="2" pos="10800">
          <p15:clr>
            <a:srgbClr val="F26B43"/>
          </p15:clr>
        </p15:guide>
        <p15:guide id="3" orient="horz" pos="312">
          <p15:clr>
            <a:srgbClr val="F26B43"/>
          </p15:clr>
        </p15:guide>
        <p15:guide id="4" orient="horz" pos="1176">
          <p15:clr>
            <a:srgbClr val="F26B43"/>
          </p15:clr>
        </p15:guide>
        <p15:guide id="5" orient="horz" pos="5592">
          <p15:clr>
            <a:srgbClr val="F26B43"/>
          </p15:clr>
        </p15:guide>
        <p15:guide id="6" pos="105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webp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webp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webp"/><Relationship Id="rId2" Type="http://schemas.openxmlformats.org/officeDocument/2006/relationships/image" Target="../media/image19.webp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webp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webp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webp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webp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webp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webp"/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webp"/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webp"/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webp"/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webp"/><Relationship Id="rId1" Type="http://schemas.openxmlformats.org/officeDocument/2006/relationships/slideLayout" Target="../slideLayouts/slideLayout1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webp"/><Relationship Id="rId1" Type="http://schemas.openxmlformats.org/officeDocument/2006/relationships/slideLayout" Target="../slideLayouts/slideLayout1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webp"/><Relationship Id="rId1" Type="http://schemas.openxmlformats.org/officeDocument/2006/relationships/slideLayout" Target="../slideLayouts/slideLayout1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webp"/><Relationship Id="rId1" Type="http://schemas.openxmlformats.org/officeDocument/2006/relationships/slideLayout" Target="../slideLayouts/slideLayout1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webp"/><Relationship Id="rId1" Type="http://schemas.openxmlformats.org/officeDocument/2006/relationships/slideLayout" Target="../slideLayouts/slideLayout1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webp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webp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webp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webp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webp"/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eb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eb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8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web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8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wits-hackathon-one.vercel.app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7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web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web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ebp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1"/>
          <p:cNvSpPr txBox="1"/>
          <p:nvPr/>
        </p:nvSpPr>
        <p:spPr>
          <a:xfrm>
            <a:off x="1018968" y="3098671"/>
            <a:ext cx="21855319" cy="4247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buSzPts val="8800"/>
            </a:pPr>
            <a:r>
              <a:rPr lang="zh-TW" altLang="en-US" sz="8800" dirty="0"/>
              <a:t>第</a:t>
            </a:r>
            <a:r>
              <a:rPr lang="en-US" altLang="zh-TW" sz="8800" dirty="0"/>
              <a:t>X</a:t>
            </a:r>
            <a:r>
              <a:rPr lang="zh-TW" altLang="en-US" sz="8800" dirty="0"/>
              <a:t>屆黑客松競賽  第 </a:t>
            </a:r>
            <a:r>
              <a:rPr lang="en-US" altLang="zh-TW" sz="8800" dirty="0"/>
              <a:t>X</a:t>
            </a:r>
            <a:r>
              <a:rPr lang="zh-TW" altLang="en-US" sz="8800" dirty="0"/>
              <a:t> 組</a:t>
            </a:r>
            <a:endParaRPr lang="en-US" altLang="zh-TW" sz="8800" dirty="0"/>
          </a:p>
          <a:p>
            <a:pPr>
              <a:buSzPts val="8800"/>
            </a:pPr>
            <a:r>
              <a:rPr lang="zh-TW" altLang="en-US" sz="5400" b="1" dirty="0"/>
              <a:t>主題</a:t>
            </a:r>
            <a:r>
              <a:rPr lang="en-US" altLang="zh-TW" sz="5400" b="1" dirty="0"/>
              <a:t>1:</a:t>
            </a:r>
            <a:r>
              <a:rPr lang="zh-TW" altLang="en-US" sz="5400" b="1" dirty="0"/>
              <a:t>個人貸款</a:t>
            </a:r>
            <a:r>
              <a:rPr lang="en-US" altLang="zh-TW" sz="5400" b="1" dirty="0"/>
              <a:t>/</a:t>
            </a:r>
            <a:r>
              <a:rPr lang="zh-TW" altLang="en-US" sz="5400" b="1" dirty="0"/>
              <a:t>還款能力智能評價系統</a:t>
            </a:r>
            <a:r>
              <a:rPr lang="en-US" altLang="zh-TW" sz="5400" b="1" dirty="0"/>
              <a:t>-</a:t>
            </a:r>
            <a:r>
              <a:rPr lang="zh-TW" altLang="en-US" sz="3600" b="1" dirty="0"/>
              <a:t>提升業務單位能力</a:t>
            </a:r>
            <a:r>
              <a:rPr lang="en-US" altLang="zh-TW" sz="3600" b="1" dirty="0"/>
              <a:t>+</a:t>
            </a:r>
            <a:r>
              <a:rPr lang="zh-TW" altLang="en-US" sz="3600" b="1" dirty="0"/>
              <a:t>銷售強化</a:t>
            </a:r>
            <a:endParaRPr lang="en-US" altLang="zh-TW" sz="3600" b="1" dirty="0"/>
          </a:p>
          <a:p>
            <a:pPr lvl="0">
              <a:buSzPts val="8800"/>
            </a:pPr>
            <a:r>
              <a:rPr lang="zh-TW" altLang="en-US" sz="5400" b="1" dirty="0"/>
              <a:t>主題</a:t>
            </a:r>
            <a:r>
              <a:rPr lang="en-US" altLang="zh-TW" sz="5400" b="1" dirty="0"/>
              <a:t>2:</a:t>
            </a:r>
            <a:r>
              <a:rPr lang="zh-TW" altLang="en-US" sz="5400" b="1" dirty="0"/>
              <a:t>人才技能量化及精準洞察系統</a:t>
            </a:r>
            <a:r>
              <a:rPr lang="en-US" altLang="zh-TW" sz="5400" b="1" dirty="0"/>
              <a:t>-</a:t>
            </a:r>
            <a:r>
              <a:rPr lang="zh-TW" altLang="en-US" sz="3600" b="1" dirty="0"/>
              <a:t>提升業務單位能力</a:t>
            </a:r>
            <a:r>
              <a:rPr lang="en-US" altLang="zh-TW" sz="3600" b="1" dirty="0"/>
              <a:t>+</a:t>
            </a:r>
            <a:r>
              <a:rPr lang="zh-TW" altLang="en-US" sz="3600" b="1" dirty="0"/>
              <a:t>銷售強化</a:t>
            </a:r>
            <a:endParaRPr lang="en-US" altLang="zh-TW" sz="5400" b="1" dirty="0"/>
          </a:p>
          <a:p>
            <a:pPr lvl="0">
              <a:buSzPts val="8800"/>
            </a:pPr>
            <a:r>
              <a:rPr lang="zh-TW" altLang="en-US" sz="5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</a:t>
            </a:r>
            <a:r>
              <a:rPr lang="zh-TW" altLang="en-US" sz="6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隊名</a:t>
            </a:r>
            <a:r>
              <a:rPr lang="en-US" altLang="zh-TW" sz="6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r>
              <a:rPr lang="zh-TW" altLang="en-US" sz="6000" dirty="0"/>
              <a:t>金融</a:t>
            </a:r>
            <a:r>
              <a:rPr lang="en-US" altLang="zh-TW" sz="6000" dirty="0"/>
              <a:t>AI </a:t>
            </a:r>
            <a:r>
              <a:rPr lang="zh-TW" altLang="en-US" sz="6000" dirty="0"/>
              <a:t>應用團隊</a:t>
            </a:r>
            <a:endParaRPr lang="en-US" sz="60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>
              <a:buSzPts val="8800"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6" name="Google Shape;496;p1"/>
          <p:cNvSpPr txBox="1"/>
          <p:nvPr/>
        </p:nvSpPr>
        <p:spPr>
          <a:xfrm>
            <a:off x="914400" y="9076741"/>
            <a:ext cx="12830175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zh-TW" sz="3600" b="0" i="0" u="none" strike="noStrike" cap="none" dirty="0">
                <a:solidFill>
                  <a:srgbClr val="006086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報告人：</a:t>
            </a:r>
            <a:r>
              <a:rPr lang="en-US" altLang="zh-TW" sz="3600" b="0" i="0" u="none" strike="noStrike" cap="none" dirty="0" err="1">
                <a:solidFill>
                  <a:srgbClr val="006086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Johnson+Louis+Joy+Wesley+Aaron</a:t>
            </a:r>
            <a:endParaRPr sz="3600" b="0" i="0" u="none" strike="noStrike" cap="none" dirty="0">
              <a:solidFill>
                <a:srgbClr val="006086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497" name="Google Shape;497;p1"/>
          <p:cNvSpPr txBox="1"/>
          <p:nvPr/>
        </p:nvSpPr>
        <p:spPr>
          <a:xfrm>
            <a:off x="914400" y="10021411"/>
            <a:ext cx="5755746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altLang="zh-TW" sz="3600" b="0" i="0" u="none" strike="noStrike" cap="none" dirty="0">
                <a:solidFill>
                  <a:srgbClr val="006086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2025</a:t>
            </a:r>
            <a:r>
              <a:rPr lang="zh-TW" sz="3600" b="0" i="0" u="none" strike="noStrike" cap="none" dirty="0">
                <a:solidFill>
                  <a:srgbClr val="006086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/ </a:t>
            </a:r>
            <a:r>
              <a:rPr lang="en-US" altLang="zh-TW" sz="3600" dirty="0">
                <a:solidFill>
                  <a:srgbClr val="006086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12</a:t>
            </a:r>
            <a:r>
              <a:rPr lang="zh-TW" sz="3600" b="0" i="0" u="none" strike="noStrike" cap="none" dirty="0">
                <a:solidFill>
                  <a:srgbClr val="006086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/ </a:t>
            </a:r>
            <a:r>
              <a:rPr lang="en-US" altLang="zh-TW" sz="3600" dirty="0">
                <a:solidFill>
                  <a:srgbClr val="006086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05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>
            <a:extLst>
              <a:ext uri="{FF2B5EF4-FFF2-40B4-BE49-F238E27FC236}">
                <a16:creationId xmlns:a16="http://schemas.microsoft.com/office/drawing/2014/main" id="{8202B1A8-53D7-29A1-CBC9-35612C427898}"/>
              </a:ext>
            </a:extLst>
          </p:cNvPr>
          <p:cNvSpPr txBox="1"/>
          <p:nvPr/>
        </p:nvSpPr>
        <p:spPr>
          <a:xfrm>
            <a:off x="11734800" y="6400800"/>
            <a:ext cx="65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endParaRPr lang="zh-TW" altLang="en-US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547"/>
          <a:stretch/>
        </p:blipFill>
        <p:spPr>
          <a:xfrm>
            <a:off x="2573078" y="1286981"/>
            <a:ext cx="20974844" cy="10940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7044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Google Shape;1061;p38"/>
          <p:cNvSpPr txBox="1">
            <a:spLocks noGrp="1"/>
          </p:cNvSpPr>
          <p:nvPr>
            <p:ph type="body" idx="1"/>
          </p:nvPr>
        </p:nvSpPr>
        <p:spPr>
          <a:xfrm>
            <a:off x="1109377" y="5785887"/>
            <a:ext cx="3618739" cy="2033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2286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97D700"/>
              </a:buClr>
              <a:buSzPts val="18000"/>
              <a:buNone/>
            </a:pPr>
            <a:r>
              <a:rPr lang="zh-TW"/>
              <a:t>01</a:t>
            </a:r>
            <a:endParaRPr/>
          </a:p>
        </p:txBody>
      </p:sp>
      <p:sp>
        <p:nvSpPr>
          <p:cNvPr id="2" name="矩形 1"/>
          <p:cNvSpPr/>
          <p:nvPr/>
        </p:nvSpPr>
        <p:spPr>
          <a:xfrm>
            <a:off x="3933370" y="6605656"/>
            <a:ext cx="13251544" cy="9643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228600" defTabSz="1219078">
              <a:lnSpc>
                <a:spcPts val="6770"/>
              </a:lnSpc>
              <a:spcBef>
                <a:spcPct val="0"/>
              </a:spcBef>
              <a:buClrTx/>
              <a:buSzPts val="6600"/>
              <a:tabLst>
                <a:tab pos="1987775" algn="l"/>
                <a:tab pos="2466939" algn="l"/>
              </a:tabLst>
              <a:defRPr/>
            </a:pPr>
            <a:r>
              <a:rPr lang="zh-TW" altLang="en-US" sz="6600" b="1" dirty="0"/>
              <a:t>個人貸款</a:t>
            </a:r>
            <a:r>
              <a:rPr lang="en-US" altLang="zh-TW" sz="6600" b="1" dirty="0"/>
              <a:t>/</a:t>
            </a:r>
            <a:r>
              <a:rPr lang="zh-TW" altLang="en-US" sz="6600" b="1" dirty="0"/>
              <a:t>還款能力智能評價系統</a:t>
            </a:r>
            <a:endParaRPr lang="zh-TW" altLang="en-US" sz="6600" b="1" kern="1200" spc="304" dirty="0">
              <a:solidFill>
                <a:srgbClr val="006086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  <p:extLst>
      <p:ext uri="{BB962C8B-B14F-4D97-AF65-F5344CB8AC3E}">
        <p14:creationId xmlns:p14="http://schemas.microsoft.com/office/powerpoint/2010/main" val="11142228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601047-321A-43C8-F88A-3F548A5139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5ACED02E-A0F4-E37E-A3D4-6FA577F88B09}"/>
              </a:ext>
            </a:extLst>
          </p:cNvPr>
          <p:cNvSpPr/>
          <p:nvPr/>
        </p:nvSpPr>
        <p:spPr>
          <a:xfrm>
            <a:off x="1945822" y="937835"/>
            <a:ext cx="20815300" cy="11550864"/>
          </a:xfrm>
          <a:prstGeom prst="rect">
            <a:avLst/>
          </a:prstGeom>
          <a:solidFill>
            <a:srgbClr val="F2F4F5"/>
          </a:solidFill>
          <a:ln>
            <a:solidFill>
              <a:schemeClr val="bg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5880AFDF-D861-C555-D1CC-A5825584B89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5433"/>
          <a:stretch>
            <a:fillRect/>
          </a:stretch>
        </p:blipFill>
        <p:spPr>
          <a:xfrm>
            <a:off x="2030185" y="2571750"/>
            <a:ext cx="20815300" cy="9916949"/>
          </a:xfrm>
          <a:prstGeom prst="rect">
            <a:avLst/>
          </a:prstGeom>
        </p:spPr>
      </p:pic>
      <p:sp>
        <p:nvSpPr>
          <p:cNvPr id="2" name="標題 3">
            <a:extLst>
              <a:ext uri="{FF2B5EF4-FFF2-40B4-BE49-F238E27FC236}">
                <a16:creationId xmlns:a16="http://schemas.microsoft.com/office/drawing/2014/main" id="{035F874E-9EAF-9A71-A72B-6041E8CD0D92}"/>
              </a:ext>
            </a:extLst>
          </p:cNvPr>
          <p:cNvSpPr txBox="1">
            <a:spLocks/>
          </p:cNvSpPr>
          <p:nvPr/>
        </p:nvSpPr>
        <p:spPr>
          <a:xfrm>
            <a:off x="2510971" y="937835"/>
            <a:ext cx="20250150" cy="148801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1219078" rtl="0" eaLnBrk="1" latinLnBrk="0" hangingPunct="1">
              <a:spcBef>
                <a:spcPct val="0"/>
              </a:spcBef>
              <a:buNone/>
              <a:defRPr sz="6666" b="1" kern="1200" spc="8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6510" algn="ctr">
              <a:spcBef>
                <a:spcPts val="127"/>
              </a:spcBef>
              <a:buClrTx/>
              <a:buFontTx/>
              <a:tabLst>
                <a:tab pos="1987775" algn="l"/>
                <a:tab pos="2466939" algn="l"/>
              </a:tabLst>
            </a:pPr>
            <a:r>
              <a:rPr lang="zh-TW" altLang="en-US" sz="8000" dirty="0">
                <a:latin typeface="+mn-ea"/>
                <a:ea typeface="+mn-ea"/>
              </a:rPr>
              <a:t>授信評估重點</a:t>
            </a:r>
            <a:endParaRPr lang="zh-TW" sz="80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213670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DEC8D5-00C9-174A-206D-BDD5E5A6E7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15AF9D59-0AEC-9EEB-7DEF-1BA35D918A2C}"/>
              </a:ext>
            </a:extLst>
          </p:cNvPr>
          <p:cNvSpPr/>
          <p:nvPr/>
        </p:nvSpPr>
        <p:spPr>
          <a:xfrm>
            <a:off x="1945822" y="937835"/>
            <a:ext cx="20815300" cy="11550864"/>
          </a:xfrm>
          <a:prstGeom prst="rect">
            <a:avLst/>
          </a:prstGeom>
          <a:solidFill>
            <a:srgbClr val="F2F4F5"/>
          </a:solidFill>
          <a:ln>
            <a:solidFill>
              <a:schemeClr val="bg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73EF17CC-F412-DA04-2479-1DEAD8734C9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5433"/>
          <a:stretch>
            <a:fillRect/>
          </a:stretch>
        </p:blipFill>
        <p:spPr>
          <a:xfrm>
            <a:off x="2030185" y="2571750"/>
            <a:ext cx="20815300" cy="9916949"/>
          </a:xfrm>
          <a:prstGeom prst="rect">
            <a:avLst/>
          </a:prstGeom>
        </p:spPr>
      </p:pic>
      <p:sp>
        <p:nvSpPr>
          <p:cNvPr id="2" name="標題 3">
            <a:extLst>
              <a:ext uri="{FF2B5EF4-FFF2-40B4-BE49-F238E27FC236}">
                <a16:creationId xmlns:a16="http://schemas.microsoft.com/office/drawing/2014/main" id="{64B576AA-9F61-5B3D-2BC4-B40486F736B3}"/>
              </a:ext>
            </a:extLst>
          </p:cNvPr>
          <p:cNvSpPr txBox="1">
            <a:spLocks/>
          </p:cNvSpPr>
          <p:nvPr/>
        </p:nvSpPr>
        <p:spPr>
          <a:xfrm>
            <a:off x="2510971" y="937835"/>
            <a:ext cx="20250150" cy="148801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1219078" rtl="0" eaLnBrk="1" latinLnBrk="0" hangingPunct="1">
              <a:spcBef>
                <a:spcPct val="0"/>
              </a:spcBef>
              <a:buNone/>
              <a:defRPr sz="6666" b="1" kern="1200" spc="8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6510" algn="ctr">
              <a:spcBef>
                <a:spcPts val="127"/>
              </a:spcBef>
              <a:buClrTx/>
              <a:buFontTx/>
              <a:tabLst>
                <a:tab pos="1987775" algn="l"/>
                <a:tab pos="2466939" algn="l"/>
              </a:tabLst>
            </a:pPr>
            <a:r>
              <a:rPr lang="zh-TW" altLang="en-US" sz="8000" dirty="0">
                <a:latin typeface="+mn-ea"/>
                <a:ea typeface="+mn-ea"/>
              </a:rPr>
              <a:t>授信評估流程</a:t>
            </a:r>
            <a:endParaRPr lang="zh-TW" sz="8000" dirty="0">
              <a:latin typeface="+mn-ea"/>
              <a:ea typeface="+mn-ea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F74C6AA-8300-FA93-53FE-1F093D5F0AD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3493"/>
          <a:stretch>
            <a:fillRect/>
          </a:stretch>
        </p:blipFill>
        <p:spPr>
          <a:xfrm>
            <a:off x="2002972" y="2362201"/>
            <a:ext cx="20842513" cy="10308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6947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C4BB65-8E16-0AE1-AF9A-7C495E8896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4E5DA71B-C1A4-F89F-F0F1-77DFF727F32B}"/>
              </a:ext>
            </a:extLst>
          </p:cNvPr>
          <p:cNvSpPr/>
          <p:nvPr/>
        </p:nvSpPr>
        <p:spPr>
          <a:xfrm>
            <a:off x="1945822" y="937835"/>
            <a:ext cx="20815300" cy="11550864"/>
          </a:xfrm>
          <a:prstGeom prst="rect">
            <a:avLst/>
          </a:prstGeom>
          <a:solidFill>
            <a:srgbClr val="F2F4F5"/>
          </a:solidFill>
          <a:ln>
            <a:solidFill>
              <a:schemeClr val="bg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F425722D-BCFA-9A11-20BA-EB62EB818C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5822" y="970473"/>
            <a:ext cx="20815300" cy="11518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8246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416425-E60B-9E12-95EC-47F18E16BF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B3ED8565-1253-5EC1-4CB6-640630ADBE4B}"/>
              </a:ext>
            </a:extLst>
          </p:cNvPr>
          <p:cNvSpPr/>
          <p:nvPr/>
        </p:nvSpPr>
        <p:spPr>
          <a:xfrm>
            <a:off x="1945822" y="937835"/>
            <a:ext cx="20815300" cy="11550864"/>
          </a:xfrm>
          <a:prstGeom prst="rect">
            <a:avLst/>
          </a:prstGeom>
          <a:solidFill>
            <a:srgbClr val="F2F4F5"/>
          </a:solidFill>
          <a:ln>
            <a:solidFill>
              <a:schemeClr val="bg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95F4771-130D-F265-FCBA-2FB9669AD54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9526" r="12718" b="6497"/>
          <a:stretch>
            <a:fillRect/>
          </a:stretch>
        </p:blipFill>
        <p:spPr>
          <a:xfrm>
            <a:off x="1945823" y="937834"/>
            <a:ext cx="21552806" cy="11574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999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F20C8CF1-A2EC-E7D3-8AD8-F78779255D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6857" y="907584"/>
            <a:ext cx="20928013" cy="11680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9606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F497357-19D7-A124-ABF2-D951925A045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222651">
              <a:lnSpc>
                <a:spcPts val="2673"/>
              </a:lnSpc>
            </a:pPr>
            <a:fld id="{81D60167-4931-47E6-BA6A-407CBD079E47}" type="slidenum">
              <a:rPr lang="en-US" altLang="zh-TW" spc="-67" smtClean="0"/>
              <a:pPr marL="222651">
                <a:lnSpc>
                  <a:spcPts val="2673"/>
                </a:lnSpc>
              </a:pPr>
              <a:t>17</a:t>
            </a:fld>
            <a:endParaRPr lang="en-US" altLang="zh-TW" spc="-67" dirty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744C945E-5D82-6E23-DF61-93C7F0CB0C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4330" y="0"/>
            <a:ext cx="9753753" cy="13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513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E07FF1C0-9180-8361-74A2-E9644CB08E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9086" y="973405"/>
            <a:ext cx="20361957" cy="11364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675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6CAE8616-F78A-64C1-9E4C-FB95C55070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7485" y="958218"/>
            <a:ext cx="20697371" cy="11552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2125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7200" dirty="0"/>
              <a:t>團隊成員分工說明介紹</a:t>
            </a:r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856343" y="2849764"/>
            <a:ext cx="23774400" cy="78123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marR="0" lvl="0" indent="-571500" algn="l" defTabSz="914400" rtl="0" eaLnBrk="1" fontAlgn="auto" latinLnBrk="0" hangingPunct="1">
              <a:lnSpc>
                <a:spcPts val="857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TW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組長兼</a:t>
            </a:r>
            <a:r>
              <a:rPr lang="zh-TW" altLang="en-US" sz="4400" b="1" kern="1200" noProof="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商務</a:t>
            </a:r>
            <a:r>
              <a:rPr lang="zh-TW" altLang="en-US" sz="4400" b="1" kern="12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需求整合及規劃</a:t>
            </a:r>
            <a:r>
              <a:rPr kumimoji="0" lang="en-US" altLang="zh-TW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 :Johnson</a:t>
            </a:r>
          </a:p>
          <a:p>
            <a:pPr marL="571500" marR="0" lvl="0" indent="-571500" algn="l" defTabSz="914400" rtl="0" eaLnBrk="1" fontAlgn="auto" latinLnBrk="0" hangingPunct="1">
              <a:lnSpc>
                <a:spcPts val="857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TW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系統邏輯及機器學習模型設計</a:t>
            </a:r>
            <a:r>
              <a:rPr lang="zh-TW" altLang="en-US" sz="4400" b="1" kern="12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架構師</a:t>
            </a:r>
            <a:r>
              <a:rPr kumimoji="0" lang="en-US" altLang="zh-TW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:Wesley</a:t>
            </a:r>
          </a:p>
          <a:p>
            <a:pPr marL="571500" marR="0" lvl="0" indent="-571500" algn="l" defTabSz="914400" rtl="0" eaLnBrk="1" fontAlgn="auto" latinLnBrk="0" hangingPunct="1">
              <a:lnSpc>
                <a:spcPts val="857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TW" altLang="en-US" sz="4400" b="1" kern="1200" noProof="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數據</a:t>
            </a:r>
            <a:r>
              <a:rPr kumimoji="0" lang="zh-TW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蒐集彙整</a:t>
            </a:r>
            <a:r>
              <a:rPr lang="zh-TW" altLang="en-US" sz="4400" b="1" kern="12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及模型調校設計測試</a:t>
            </a:r>
            <a:r>
              <a:rPr kumimoji="0" lang="en-US" altLang="zh-TW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:</a:t>
            </a:r>
            <a:r>
              <a:rPr kumimoji="0" lang="en-US" altLang="zh-TW" sz="4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Louis;Joy</a:t>
            </a:r>
            <a:endParaRPr kumimoji="0" lang="en-US" altLang="zh-TW" sz="4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  <a:p>
            <a:pPr marL="571500" marR="0" lvl="0" indent="-571500" algn="l" defTabSz="914400" rtl="0" eaLnBrk="1" fontAlgn="auto" latinLnBrk="0" hangingPunct="1">
              <a:lnSpc>
                <a:spcPts val="857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TW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前端畫面設計</a:t>
            </a:r>
            <a:r>
              <a:rPr kumimoji="0" lang="en-US" altLang="zh-TW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:Aaron</a:t>
            </a:r>
          </a:p>
          <a:p>
            <a:pPr marL="571500" marR="0" lvl="0" indent="-571500" algn="l" defTabSz="914400" rtl="0" eaLnBrk="1" fontAlgn="auto" latinLnBrk="0" hangingPunct="1">
              <a:lnSpc>
                <a:spcPts val="857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TW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簡報製作</a:t>
            </a:r>
            <a:r>
              <a:rPr kumimoji="0" lang="en-US" altLang="zh-TW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:</a:t>
            </a:r>
            <a:r>
              <a:rPr kumimoji="0" lang="en-US" altLang="zh-TW" sz="4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Johnson;Wesley;Louis;Aaron</a:t>
            </a:r>
            <a:endParaRPr kumimoji="0" lang="en-US" altLang="zh-TW" sz="4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  <a:p>
            <a:pPr marL="571500" marR="0" lvl="0" indent="-571500" algn="l" defTabSz="914400" rtl="0" eaLnBrk="1" fontAlgn="auto" latinLnBrk="0" hangingPunct="1">
              <a:lnSpc>
                <a:spcPts val="857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TW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展示</a:t>
            </a:r>
            <a:r>
              <a:rPr kumimoji="0" lang="en-US" altLang="zh-TW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:Joy</a:t>
            </a:r>
          </a:p>
          <a:p>
            <a:pPr marL="571500" marR="0" lvl="0" indent="-571500" algn="l" defTabSz="914400" rtl="0" eaLnBrk="1" fontAlgn="auto" latinLnBrk="0" hangingPunct="1">
              <a:lnSpc>
                <a:spcPts val="857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zh-TW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96819" y="6243638"/>
            <a:ext cx="10058400" cy="7124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4008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917DB9-EDC3-E669-7587-4EF7BDE530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F4527912-9EA5-046D-0D19-2ED46B8952FC}"/>
              </a:ext>
            </a:extLst>
          </p:cNvPr>
          <p:cNvSpPr/>
          <p:nvPr/>
        </p:nvSpPr>
        <p:spPr>
          <a:xfrm>
            <a:off x="1945822" y="937835"/>
            <a:ext cx="20815300" cy="11550864"/>
          </a:xfrm>
          <a:prstGeom prst="rect">
            <a:avLst/>
          </a:prstGeom>
          <a:solidFill>
            <a:srgbClr val="F2F4F5"/>
          </a:solidFill>
          <a:ln>
            <a:solidFill>
              <a:schemeClr val="bg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AE8F1CF-6595-F4C9-CA4B-A57E510CDA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605"/>
            <a:ext cx="24382413" cy="13608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3812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19F1C7-B7B6-A64F-DD01-B7A9BEE888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97ABCBC0-B6B3-EEF4-A4A2-F70F9AAF35DF}"/>
              </a:ext>
            </a:extLst>
          </p:cNvPr>
          <p:cNvSpPr/>
          <p:nvPr/>
        </p:nvSpPr>
        <p:spPr>
          <a:xfrm>
            <a:off x="1945822" y="937835"/>
            <a:ext cx="20815300" cy="11550864"/>
          </a:xfrm>
          <a:prstGeom prst="rect">
            <a:avLst/>
          </a:prstGeom>
          <a:solidFill>
            <a:srgbClr val="F2F4F5"/>
          </a:solidFill>
          <a:ln>
            <a:solidFill>
              <a:schemeClr val="bg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BA97443-7105-7762-F2DD-54128DAA20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5822" y="937835"/>
            <a:ext cx="20815300" cy="11533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9310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B2A66FE8-EBCA-3FBE-4B1C-3B6B4914D9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3943" y="956866"/>
            <a:ext cx="20711885" cy="11560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2048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F4024B59-463F-8A88-F5BA-8E88E3CE65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6857" y="532914"/>
            <a:ext cx="21524686" cy="12013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7187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CCE55B-F0D6-BE98-971A-8354152AF7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823D9E53-5370-1AEB-E372-06D7CD53F662}"/>
              </a:ext>
            </a:extLst>
          </p:cNvPr>
          <p:cNvSpPr/>
          <p:nvPr/>
        </p:nvSpPr>
        <p:spPr>
          <a:xfrm>
            <a:off x="1945822" y="937835"/>
            <a:ext cx="20815300" cy="11550864"/>
          </a:xfrm>
          <a:prstGeom prst="rect">
            <a:avLst/>
          </a:prstGeom>
          <a:solidFill>
            <a:srgbClr val="F2F4F5"/>
          </a:solidFill>
          <a:ln>
            <a:solidFill>
              <a:schemeClr val="bg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1A9B1B9B-E34B-840B-842E-7372CD988D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5822" y="937835"/>
            <a:ext cx="20815299" cy="11551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7249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53605"/>
            <a:ext cx="24382413" cy="13608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2346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53604"/>
            <a:ext cx="24477660" cy="13661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9277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6613" y="829340"/>
            <a:ext cx="22325800" cy="12460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8087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2813" y="935665"/>
            <a:ext cx="22249600" cy="12418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3440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Google Shape;1061;p38"/>
          <p:cNvSpPr txBox="1">
            <a:spLocks noGrp="1"/>
          </p:cNvSpPr>
          <p:nvPr>
            <p:ph type="body" idx="1"/>
          </p:nvPr>
        </p:nvSpPr>
        <p:spPr>
          <a:xfrm>
            <a:off x="1109377" y="5785887"/>
            <a:ext cx="3618739" cy="2033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2286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97D700"/>
              </a:buClr>
              <a:buSzPts val="18000"/>
              <a:buNone/>
            </a:pPr>
            <a:r>
              <a:rPr lang="zh-TW" dirty="0"/>
              <a:t>0</a:t>
            </a:r>
            <a:r>
              <a:rPr lang="en-US" altLang="zh-TW" dirty="0"/>
              <a:t>2</a:t>
            </a:r>
            <a:endParaRPr dirty="0"/>
          </a:p>
        </p:txBody>
      </p:sp>
      <p:sp>
        <p:nvSpPr>
          <p:cNvPr id="2" name="矩形 1"/>
          <p:cNvSpPr/>
          <p:nvPr/>
        </p:nvSpPr>
        <p:spPr>
          <a:xfrm>
            <a:off x="4728116" y="6314710"/>
            <a:ext cx="13251544" cy="18364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228600" defTabSz="1219078">
              <a:lnSpc>
                <a:spcPts val="6770"/>
              </a:lnSpc>
              <a:spcBef>
                <a:spcPct val="0"/>
              </a:spcBef>
              <a:buClrTx/>
              <a:buSzPts val="6600"/>
              <a:tabLst>
                <a:tab pos="1987775" algn="l"/>
                <a:tab pos="2466939" algn="l"/>
              </a:tabLst>
              <a:defRPr/>
            </a:pPr>
            <a:r>
              <a:rPr lang="zh-TW" altLang="en-US" sz="6600" b="1" dirty="0"/>
              <a:t>人才技能量化及精準洞察系統</a:t>
            </a:r>
            <a:r>
              <a:rPr lang="en-US" altLang="zh-TW" sz="6600" b="1" dirty="0"/>
              <a:t>(</a:t>
            </a:r>
            <a:r>
              <a:rPr lang="en-US" altLang="zh-TW" sz="6600" b="1" dirty="0" err="1"/>
              <a:t>WITSeeU</a:t>
            </a:r>
            <a:r>
              <a:rPr lang="en-US" altLang="zh-TW" sz="6600" b="1" dirty="0"/>
              <a:t>)</a:t>
            </a:r>
            <a:endParaRPr lang="zh-TW" altLang="en-US" sz="6600" b="1" kern="1200" spc="304" dirty="0">
              <a:solidFill>
                <a:srgbClr val="006086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  <p:extLst>
      <p:ext uri="{BB962C8B-B14F-4D97-AF65-F5344CB8AC3E}">
        <p14:creationId xmlns:p14="http://schemas.microsoft.com/office/powerpoint/2010/main" val="6309132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3359704" y="12551022"/>
            <a:ext cx="206573" cy="427338"/>
          </a:xfrm>
          <a:prstGeom prst="rect">
            <a:avLst/>
          </a:prstGeom>
        </p:spPr>
        <p:txBody>
          <a:bodyPr vert="horz" wrap="square" lIns="0" tIns="16932" rIns="0" bIns="0" rtlCol="0">
            <a:spAutoFit/>
          </a:bodyPr>
          <a:lstStyle/>
          <a:p>
            <a:pPr marL="16932">
              <a:spcBef>
                <a:spcPts val="133"/>
              </a:spcBef>
            </a:pPr>
            <a:r>
              <a:rPr sz="2666" spc="-67" dirty="0">
                <a:latin typeface="Calibri"/>
                <a:cs typeface="Calibri"/>
              </a:rPr>
              <a:t>4</a:t>
            </a:r>
            <a:endParaRPr sz="2666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302644" y="858963"/>
            <a:ext cx="12593855" cy="1055715"/>
          </a:xfrm>
          <a:prstGeom prst="rect">
            <a:avLst/>
          </a:prstGeom>
        </p:spPr>
        <p:txBody>
          <a:bodyPr spcFirstLastPara="1" vert="horz" wrap="square" lIns="0" tIns="16932" rIns="0" bIns="0" rtlCol="0" anchor="ctr" anchorCtr="0">
            <a:spAutoFit/>
          </a:bodyPr>
          <a:lstStyle/>
          <a:p>
            <a:pPr marL="16932">
              <a:lnSpc>
                <a:spcPct val="100000"/>
              </a:lnSpc>
              <a:spcBef>
                <a:spcPts val="133"/>
              </a:spcBef>
            </a:pPr>
            <a:r>
              <a:rPr lang="zh-TW" altLang="en-US" spc="293" dirty="0"/>
              <a:t>報告內容</a:t>
            </a:r>
            <a:endParaRPr spc="293" dirty="0"/>
          </a:p>
        </p:txBody>
      </p:sp>
      <p:sp>
        <p:nvSpPr>
          <p:cNvPr id="8" name="object 8"/>
          <p:cNvSpPr txBox="1"/>
          <p:nvPr/>
        </p:nvSpPr>
        <p:spPr>
          <a:xfrm>
            <a:off x="2111672" y="2845488"/>
            <a:ext cx="17206842" cy="1383284"/>
          </a:xfrm>
          <a:prstGeom prst="rect">
            <a:avLst/>
          </a:prstGeom>
        </p:spPr>
        <p:txBody>
          <a:bodyPr vert="horz" wrap="square" lIns="0" tIns="16086" rIns="0" bIns="0" rtlCol="0">
            <a:spAutoFit/>
          </a:bodyPr>
          <a:lstStyle/>
          <a:p>
            <a:pPr marL="588432" indent="-571500">
              <a:spcBef>
                <a:spcPts val="127"/>
              </a:spcBef>
              <a:buFont typeface="Arial" panose="020B0604020202020204" pitchFamily="34" charset="0"/>
              <a:buChar char="•"/>
              <a:tabLst>
                <a:tab pos="1987775" algn="l"/>
                <a:tab pos="2466939" algn="l"/>
              </a:tabLst>
            </a:pPr>
            <a:r>
              <a:rPr lang="zh-TW" altLang="en-US" sz="4800" b="1" dirty="0"/>
              <a:t>設計緣由及團隊成員分工說明</a:t>
            </a:r>
            <a:endParaRPr lang="en-US" altLang="zh-TW" sz="4800" b="1" dirty="0"/>
          </a:p>
          <a:p>
            <a:pPr marL="588432" indent="-571500">
              <a:spcBef>
                <a:spcPts val="127"/>
              </a:spcBef>
              <a:buFont typeface="Arial" panose="020B0604020202020204" pitchFamily="34" charset="0"/>
              <a:buChar char="•"/>
              <a:tabLst>
                <a:tab pos="1987775" algn="l"/>
                <a:tab pos="2466939" algn="l"/>
              </a:tabLst>
            </a:pPr>
            <a:endParaRPr sz="4000" b="1" dirty="0"/>
          </a:p>
        </p:txBody>
      </p:sp>
      <p:sp>
        <p:nvSpPr>
          <p:cNvPr id="11" name="矩形 10"/>
          <p:cNvSpPr/>
          <p:nvPr/>
        </p:nvSpPr>
        <p:spPr>
          <a:xfrm>
            <a:off x="2002970" y="3770315"/>
            <a:ext cx="1299028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88432" lvl="0" indent="-571500">
              <a:spcBef>
                <a:spcPts val="127"/>
              </a:spcBef>
              <a:buFont typeface="Arial" panose="020B0604020202020204" pitchFamily="34" charset="0"/>
              <a:buChar char="•"/>
              <a:tabLst>
                <a:tab pos="1987775" algn="l"/>
                <a:tab pos="2466939" algn="l"/>
              </a:tabLst>
            </a:pPr>
            <a:r>
              <a:rPr lang="zh-TW" altLang="en-US" sz="4800" b="1" dirty="0"/>
              <a:t>主題</a:t>
            </a:r>
            <a:r>
              <a:rPr lang="en-US" altLang="zh-TW" sz="4800" b="1" dirty="0"/>
              <a:t>1:</a:t>
            </a:r>
            <a:r>
              <a:rPr lang="zh-TW" altLang="en-US" sz="4800" b="1" dirty="0"/>
              <a:t>個人貸款</a:t>
            </a:r>
            <a:r>
              <a:rPr lang="en-US" altLang="zh-TW" sz="4800" b="1" dirty="0"/>
              <a:t>/</a:t>
            </a:r>
            <a:r>
              <a:rPr lang="zh-TW" altLang="en-US" sz="4800" b="1" dirty="0"/>
              <a:t>還款能力智能評價系統</a:t>
            </a:r>
          </a:p>
        </p:txBody>
      </p:sp>
      <p:sp>
        <p:nvSpPr>
          <p:cNvPr id="12" name="矩形 11"/>
          <p:cNvSpPr/>
          <p:nvPr/>
        </p:nvSpPr>
        <p:spPr>
          <a:xfrm>
            <a:off x="2045603" y="4586607"/>
            <a:ext cx="934720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88432" lvl="0" indent="-571500">
              <a:spcBef>
                <a:spcPts val="127"/>
              </a:spcBef>
              <a:buFont typeface="Arial" panose="020B0604020202020204" pitchFamily="34" charset="0"/>
              <a:buChar char="•"/>
              <a:tabLst>
                <a:tab pos="1987775" algn="l"/>
                <a:tab pos="2466939" algn="l"/>
              </a:tabLst>
            </a:pPr>
            <a:r>
              <a:rPr lang="zh-TW" altLang="en-US" sz="4000" b="1" dirty="0"/>
              <a:t>系統架構及功能說明</a:t>
            </a:r>
          </a:p>
        </p:txBody>
      </p:sp>
      <p:sp>
        <p:nvSpPr>
          <p:cNvPr id="13" name="矩形 12"/>
          <p:cNvSpPr/>
          <p:nvPr/>
        </p:nvSpPr>
        <p:spPr>
          <a:xfrm>
            <a:off x="2062840" y="5153599"/>
            <a:ext cx="10566402" cy="1336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88432" indent="-571500">
              <a:spcBef>
                <a:spcPts val="127"/>
              </a:spcBef>
              <a:buFont typeface="Arial" panose="020B0604020202020204" pitchFamily="34" charset="0"/>
              <a:buChar char="•"/>
              <a:tabLst>
                <a:tab pos="1987775" algn="l"/>
                <a:tab pos="2466939" algn="l"/>
              </a:tabLst>
            </a:pPr>
            <a:r>
              <a:rPr lang="zh-TW" altLang="en-US" sz="4000" b="1" dirty="0"/>
              <a:t>使用</a:t>
            </a:r>
            <a:r>
              <a:rPr lang="en-US" altLang="zh-TW" sz="4000" b="1" dirty="0"/>
              <a:t>AI </a:t>
            </a:r>
            <a:r>
              <a:rPr lang="zh-TW" altLang="en-US" sz="4000" b="1" dirty="0"/>
              <a:t>模型及框架技術介紹</a:t>
            </a:r>
            <a:endParaRPr lang="en-US" altLang="zh-TW" sz="4000" b="1" dirty="0"/>
          </a:p>
          <a:p>
            <a:pPr marL="588432" lvl="0" indent="-571500">
              <a:spcBef>
                <a:spcPts val="127"/>
              </a:spcBef>
              <a:buFont typeface="Arial" panose="020B0604020202020204" pitchFamily="34" charset="0"/>
              <a:buChar char="•"/>
              <a:tabLst>
                <a:tab pos="1987775" algn="l"/>
                <a:tab pos="2466939" algn="l"/>
              </a:tabLst>
            </a:pPr>
            <a:r>
              <a:rPr lang="zh-TW" altLang="en-US" sz="4000" b="1" dirty="0"/>
              <a:t>系統功能展示</a:t>
            </a:r>
          </a:p>
        </p:txBody>
      </p:sp>
      <p:sp>
        <p:nvSpPr>
          <p:cNvPr id="18" name="矩形 17"/>
          <p:cNvSpPr/>
          <p:nvPr/>
        </p:nvSpPr>
        <p:spPr>
          <a:xfrm>
            <a:off x="2002970" y="7540877"/>
            <a:ext cx="12498843" cy="47115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88432" indent="-571500">
              <a:spcBef>
                <a:spcPts val="127"/>
              </a:spcBef>
              <a:buFont typeface="Arial" panose="020B0604020202020204" pitchFamily="34" charset="0"/>
              <a:buChar char="•"/>
              <a:tabLst>
                <a:tab pos="1987775" algn="l"/>
                <a:tab pos="2466939" algn="l"/>
              </a:tabLst>
            </a:pPr>
            <a:r>
              <a:rPr lang="zh-TW" altLang="en-US" sz="4800" b="1" dirty="0"/>
              <a:t>主題</a:t>
            </a:r>
            <a:r>
              <a:rPr lang="en-US" altLang="zh-TW" sz="4800" b="1" dirty="0"/>
              <a:t>2:</a:t>
            </a:r>
            <a:r>
              <a:rPr lang="zh-TW" altLang="en-US" sz="4800" b="1" dirty="0"/>
              <a:t>人才技能量化及精準洞察系統</a:t>
            </a:r>
            <a:r>
              <a:rPr lang="en-US" altLang="zh-TW" sz="4800" b="1" dirty="0"/>
              <a:t>(</a:t>
            </a:r>
            <a:r>
              <a:rPr lang="en-US" altLang="zh-TW" sz="4800" b="1" dirty="0" err="1"/>
              <a:t>WITSeeU</a:t>
            </a:r>
            <a:r>
              <a:rPr lang="en-US" altLang="zh-TW" sz="4800" b="1" dirty="0"/>
              <a:t> )</a:t>
            </a:r>
          </a:p>
          <a:p>
            <a:pPr marL="588432" lvl="2" indent="-571500">
              <a:spcBef>
                <a:spcPts val="127"/>
              </a:spcBef>
              <a:buFont typeface="Arial" panose="020B0604020202020204" pitchFamily="34" charset="0"/>
              <a:buChar char="•"/>
              <a:tabLst>
                <a:tab pos="1987775" algn="l"/>
                <a:tab pos="2466939" algn="l"/>
              </a:tabLst>
            </a:pPr>
            <a:r>
              <a:rPr lang="zh-TW" altLang="en-US" sz="4000" b="1" dirty="0"/>
              <a:t>系統架構及功能說明</a:t>
            </a:r>
          </a:p>
          <a:p>
            <a:pPr marL="588432" indent="-571500">
              <a:spcBef>
                <a:spcPts val="127"/>
              </a:spcBef>
              <a:buFont typeface="Arial" panose="020B0604020202020204" pitchFamily="34" charset="0"/>
              <a:buChar char="•"/>
              <a:tabLst>
                <a:tab pos="1987775" algn="l"/>
                <a:tab pos="2466939" algn="l"/>
              </a:tabLst>
            </a:pPr>
            <a:r>
              <a:rPr lang="zh-TW" altLang="en-US" sz="4000" b="1" dirty="0"/>
              <a:t>使用</a:t>
            </a:r>
            <a:r>
              <a:rPr lang="en-US" altLang="zh-TW" sz="4000" b="1" dirty="0"/>
              <a:t>AI </a:t>
            </a:r>
            <a:r>
              <a:rPr lang="zh-TW" altLang="en-US" sz="4000" b="1" dirty="0"/>
              <a:t>模型及框架技術介紹</a:t>
            </a:r>
            <a:endParaRPr lang="en-US" altLang="zh-TW" sz="4000" b="1" dirty="0"/>
          </a:p>
          <a:p>
            <a:pPr marL="588432" indent="-571500">
              <a:spcBef>
                <a:spcPts val="127"/>
              </a:spcBef>
              <a:buFont typeface="Arial" panose="020B0604020202020204" pitchFamily="34" charset="0"/>
              <a:buChar char="•"/>
              <a:tabLst>
                <a:tab pos="1987775" algn="l"/>
                <a:tab pos="2466939" algn="l"/>
              </a:tabLst>
            </a:pPr>
            <a:r>
              <a:rPr lang="zh-TW" altLang="en-US" sz="4000" b="1" dirty="0"/>
              <a:t>系統功能展示</a:t>
            </a:r>
          </a:p>
          <a:p>
            <a:pPr marL="16932" lvl="0">
              <a:spcBef>
                <a:spcPts val="127"/>
              </a:spcBef>
              <a:tabLst>
                <a:tab pos="1987775" algn="l"/>
                <a:tab pos="2466939" algn="l"/>
              </a:tabLst>
            </a:pPr>
            <a:endParaRPr lang="en-US" altLang="zh-TW" sz="4000" b="1" dirty="0"/>
          </a:p>
          <a:p>
            <a:pPr marL="588432" lvl="0" indent="-571500">
              <a:spcBef>
                <a:spcPts val="127"/>
              </a:spcBef>
              <a:buFont typeface="Arial" panose="020B0604020202020204" pitchFamily="34" charset="0"/>
              <a:buChar char="•"/>
              <a:tabLst>
                <a:tab pos="1987775" algn="l"/>
                <a:tab pos="2466939" algn="l"/>
              </a:tabLst>
            </a:pPr>
            <a:r>
              <a:rPr lang="en-US" altLang="zh-TW" sz="4000" b="1" dirty="0"/>
              <a:t>Q&amp;A</a:t>
            </a:r>
            <a:endParaRPr lang="zh-TW" altLang="en-US" sz="4000" b="1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46040" y="3279955"/>
            <a:ext cx="9991725" cy="665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993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3356734" y="5809670"/>
            <a:ext cx="8256850" cy="5706230"/>
          </a:xfrm>
          <a:prstGeom prst="rect">
            <a:avLst/>
          </a:prstGeom>
          <a:solidFill>
            <a:srgbClr val="FF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828617">
              <a:buClrTx/>
            </a:pPr>
            <a:endParaRPr lang="zh-TW" altLang="en-US" sz="3600" kern="1200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 defTabSz="1828617">
              <a:buClrTx/>
            </a:pPr>
            <a:fld id="{5F6CEA59-826A-4FB0-BF3A-D1F923F9F4E7}" type="slidenum">
              <a:rPr lang="zh-TW" altLang="en-US" sz="2400" kern="1200">
                <a:solidFill>
                  <a:prstClr val="white">
                    <a:lumMod val="75000"/>
                  </a:prstClr>
                </a:solidFill>
                <a:latin typeface="Calibri"/>
                <a:ea typeface="新細明體" panose="02020500000000000000" pitchFamily="18" charset="-120"/>
                <a:cs typeface="+mn-cs"/>
              </a:rPr>
              <a:pPr defTabSz="1828617">
                <a:buClrTx/>
              </a:pPr>
              <a:t>30</a:t>
            </a:fld>
            <a:endParaRPr lang="zh-TW" altLang="en-US" sz="2400" kern="1200">
              <a:solidFill>
                <a:prstClr val="white">
                  <a:lumMod val="75000"/>
                </a:prstClr>
              </a:solidFill>
              <a:latin typeface="Calibri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767090" y="-150243"/>
            <a:ext cx="20912828" cy="1487919"/>
          </a:xfrm>
        </p:spPr>
        <p:txBody>
          <a:bodyPr>
            <a:normAutofit/>
          </a:bodyPr>
          <a:lstStyle/>
          <a:p>
            <a:r>
              <a:rPr lang="en-US" altLang="zh-TW" dirty="0" err="1"/>
              <a:t>WITSeeU</a:t>
            </a:r>
            <a:r>
              <a:rPr lang="zh-TW" altLang="en-US" dirty="0"/>
              <a:t>流程圖</a:t>
            </a:r>
          </a:p>
        </p:txBody>
      </p:sp>
      <p:cxnSp>
        <p:nvCxnSpPr>
          <p:cNvPr id="63" name="直線單箭頭接點 62"/>
          <p:cNvCxnSpPr/>
          <p:nvPr/>
        </p:nvCxnSpPr>
        <p:spPr>
          <a:xfrm>
            <a:off x="8579322" y="4071086"/>
            <a:ext cx="1082327" cy="10921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1" name="直線單箭頭接點 80"/>
          <p:cNvCxnSpPr>
            <a:stCxn id="73" idx="2"/>
          </p:cNvCxnSpPr>
          <p:nvPr/>
        </p:nvCxnSpPr>
        <p:spPr>
          <a:xfrm>
            <a:off x="19907140" y="5636501"/>
            <a:ext cx="5164" cy="1107067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8" name="矩形 87"/>
          <p:cNvSpPr/>
          <p:nvPr/>
        </p:nvSpPr>
        <p:spPr>
          <a:xfrm>
            <a:off x="17828744" y="12162349"/>
            <a:ext cx="36074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828617">
              <a:buClrTx/>
            </a:pPr>
            <a:r>
              <a:rPr lang="zh-TW" altLang="en-US" sz="3600" b="1" kern="12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不面試</a:t>
            </a:r>
            <a:r>
              <a:rPr lang="en-US" altLang="zh-TW" sz="3600" b="1" kern="12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/</a:t>
            </a:r>
            <a:r>
              <a:rPr lang="zh-TW" altLang="en-US" sz="3600" b="1" kern="12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不通過</a:t>
            </a:r>
            <a:endParaRPr lang="en-US" altLang="zh-TW" sz="3600" b="1" kern="1200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cxnSp>
        <p:nvCxnSpPr>
          <p:cNvPr id="90" name="肘形接點 89"/>
          <p:cNvCxnSpPr>
            <a:stCxn id="71" idx="2"/>
            <a:endCxn id="84" idx="2"/>
          </p:cNvCxnSpPr>
          <p:nvPr/>
        </p:nvCxnSpPr>
        <p:spPr>
          <a:xfrm rot="5400000" flipH="1" flipV="1">
            <a:off x="17606602" y="5222321"/>
            <a:ext cx="3138424" cy="7351537"/>
          </a:xfrm>
          <a:prstGeom prst="bentConnector3">
            <a:avLst>
              <a:gd name="adj1" fmla="val -44812"/>
            </a:avLst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2" name="矩形 61"/>
          <p:cNvSpPr/>
          <p:nvPr/>
        </p:nvSpPr>
        <p:spPr>
          <a:xfrm>
            <a:off x="9661650" y="1830149"/>
            <a:ext cx="3312708" cy="3935249"/>
          </a:xfrm>
          <a:prstGeom prst="rect">
            <a:avLst/>
          </a:prstGeom>
          <a:solidFill>
            <a:schemeClr val="tx2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828617">
              <a:buClrTx/>
            </a:pPr>
            <a:r>
              <a:rPr lang="zh-TW" altLang="en-US" sz="3600" b="1" kern="1200" dirty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招募上傳履歷</a:t>
            </a:r>
            <a:endParaRPr lang="en-US" altLang="zh-TW" sz="3600" b="1" kern="1200" dirty="0">
              <a:solidFill>
                <a:srgbClr val="FFFF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 defTabSz="1828617">
              <a:buClrTx/>
            </a:pPr>
            <a:r>
              <a:rPr lang="en-US" altLang="zh-TW" sz="3600" b="1" kern="1200" dirty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+CSR</a:t>
            </a:r>
            <a:r>
              <a:rPr lang="zh-TW" altLang="en-US" sz="3600" b="1" kern="1200" dirty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核對相符</a:t>
            </a:r>
            <a:endParaRPr lang="en-US" altLang="zh-TW" sz="3600" b="1" kern="1200" dirty="0">
              <a:solidFill>
                <a:srgbClr val="FFFF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714305" indent="-349216" defTabSz="1828617">
              <a:buClrTx/>
              <a:buFont typeface="Arial" panose="020B0604020202020204" pitchFamily="34" charset="0"/>
              <a:buChar char="•"/>
            </a:pPr>
            <a:endParaRPr lang="en-US" altLang="zh-TW" sz="2400" b="1" kern="1200" dirty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39697" indent="-365090" defTabSz="1828617">
              <a:buClrTx/>
              <a:buFont typeface="Arial" panose="020B0604020202020204" pitchFamily="34" charset="0"/>
              <a:buChar char="•"/>
            </a:pPr>
            <a:r>
              <a:rPr lang="zh-TW" altLang="en-US" sz="2400" b="1" kern="1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招募履歷上傳至</a:t>
            </a:r>
            <a:r>
              <a:rPr lang="en-US" altLang="zh-TW" sz="2400" b="1" kern="1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RMS </a:t>
            </a:r>
            <a:r>
              <a:rPr lang="zh-TW" altLang="en-US" sz="2400" b="1" kern="1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履歷</a:t>
            </a:r>
            <a:r>
              <a:rPr lang="en-US" altLang="zh-TW" sz="2400" b="1" kern="1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+</a:t>
            </a:r>
            <a:r>
              <a:rPr lang="en-US" altLang="zh-TW" sz="2400" b="1" kern="1200" dirty="0" err="1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Chk</a:t>
            </a:r>
            <a:r>
              <a:rPr lang="en-US" altLang="zh-TW" sz="2400" b="1" kern="1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List </a:t>
            </a:r>
            <a:r>
              <a:rPr lang="zh-TW" altLang="en-US" sz="2400" b="1" kern="1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招募勾選完成</a:t>
            </a:r>
            <a:endParaRPr lang="en-US" altLang="zh-TW" sz="2400" b="1" kern="1200" dirty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39697" indent="-365090" defTabSz="1828617">
              <a:buClrTx/>
              <a:buFont typeface="Arial" panose="020B0604020202020204" pitchFamily="34" charset="0"/>
              <a:buChar char="•"/>
            </a:pPr>
            <a:r>
              <a:rPr lang="en-US" altLang="zh-TW" sz="2400" b="1" kern="1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CSR </a:t>
            </a:r>
            <a:r>
              <a:rPr lang="zh-TW" altLang="en-US" sz="2400" b="1" kern="1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核對相符程度</a:t>
            </a:r>
            <a:endParaRPr lang="en-US" altLang="zh-TW" sz="2400" b="1" kern="1200" dirty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39697" indent="-365090" defTabSz="1828617">
              <a:buClrTx/>
              <a:buFont typeface="Arial" panose="020B0604020202020204" pitchFamily="34" charset="0"/>
              <a:buChar char="•"/>
            </a:pPr>
            <a:r>
              <a:rPr lang="zh-TW" altLang="en-US" sz="2400" b="1" kern="1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快速履歷轉換器</a:t>
            </a:r>
            <a:endParaRPr lang="en-US" altLang="zh-TW" sz="2400" b="1" kern="1200" dirty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39697" indent="-365090" defTabSz="1828617">
              <a:buClrTx/>
              <a:buFont typeface="Arial" panose="020B0604020202020204" pitchFamily="34" charset="0"/>
              <a:buChar char="•"/>
            </a:pPr>
            <a:endParaRPr lang="en-US" altLang="zh-TW" sz="2400" b="1" kern="1200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1" name="矩形 70"/>
          <p:cNvSpPr/>
          <p:nvPr/>
        </p:nvSpPr>
        <p:spPr>
          <a:xfrm>
            <a:off x="13697489" y="6007772"/>
            <a:ext cx="3605113" cy="4459530"/>
          </a:xfrm>
          <a:prstGeom prst="rect">
            <a:avLst/>
          </a:prstGeom>
          <a:solidFill>
            <a:srgbClr val="CC66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828617">
              <a:buClrTx/>
            </a:pPr>
            <a:r>
              <a:rPr lang="zh-TW" altLang="en-US" sz="3600" b="1" kern="1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客戶面試</a:t>
            </a:r>
            <a:endParaRPr lang="en-US" altLang="zh-TW" sz="3600" b="1" kern="1200" dirty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714305" indent="-349216" defTabSz="1828617">
              <a:buClrTx/>
              <a:buFont typeface="Arial" panose="020B0604020202020204" pitchFamily="34" charset="0"/>
              <a:buChar char="•"/>
            </a:pPr>
            <a:endParaRPr lang="en-US" altLang="zh-TW" sz="2400" b="1" kern="1200" dirty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39697" indent="-365090" defTabSz="1828617">
              <a:buClrTx/>
              <a:buFont typeface="Arial" panose="020B0604020202020204" pitchFamily="34" charset="0"/>
              <a:buChar char="•"/>
            </a:pPr>
            <a:r>
              <a:rPr lang="en-US" altLang="zh-TW" sz="2400" b="1" kern="1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CSR</a:t>
            </a:r>
            <a:r>
              <a:rPr lang="zh-TW" altLang="en-US" sz="2400" b="1" kern="1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安排客戶面試</a:t>
            </a:r>
            <a:endParaRPr lang="en-US" altLang="zh-TW" sz="2400" b="1" kern="1200" dirty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079392" lvl="1" indent="-539697" defTabSz="1828617">
              <a:buClrTx/>
              <a:buFont typeface="Arial" panose="020B0604020202020204" pitchFamily="34" charset="0"/>
              <a:buChar char="•"/>
            </a:pPr>
            <a:r>
              <a:rPr lang="zh-TW" altLang="en-US" sz="2400" b="1" kern="1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如何提高面試率</a:t>
            </a:r>
            <a:endParaRPr lang="en-US" altLang="zh-TW" sz="2400" b="1" kern="1200" dirty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079392" lvl="1" indent="-539697" defTabSz="1828617">
              <a:buClrTx/>
              <a:buFont typeface="Arial" panose="020B0604020202020204" pitchFamily="34" charset="0"/>
              <a:buChar char="•"/>
            </a:pPr>
            <a:r>
              <a:rPr lang="zh-TW" altLang="en-US" sz="2400" b="1" kern="1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如何進行面試</a:t>
            </a:r>
            <a:endParaRPr lang="en-US" altLang="zh-TW" sz="2400" b="1" kern="1200" dirty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39697" indent="-365090" defTabSz="1828617">
              <a:buClrTx/>
              <a:buFont typeface="Arial" panose="020B0604020202020204" pitchFamily="34" charset="0"/>
              <a:buChar char="•"/>
            </a:pPr>
            <a:r>
              <a:rPr lang="zh-TW" altLang="en-US" sz="2400" b="1" kern="1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面試後的跟進</a:t>
            </a:r>
            <a:endParaRPr lang="en-US" altLang="zh-TW" sz="2400" b="1" kern="1200" dirty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079392" lvl="1" indent="-539697" defTabSz="1828617">
              <a:buClrTx/>
              <a:buFont typeface="Arial" panose="020B0604020202020204" pitchFamily="34" charset="0"/>
              <a:buChar char="•"/>
            </a:pPr>
            <a:r>
              <a:rPr lang="zh-TW" altLang="en-US" sz="2400" b="1" kern="1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對客戶</a:t>
            </a:r>
            <a:endParaRPr lang="en-US" altLang="zh-TW" sz="2400" b="1" kern="1200" dirty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079392" lvl="1" indent="-539697" defTabSz="1828617">
              <a:buClrTx/>
              <a:buFont typeface="Arial" panose="020B0604020202020204" pitchFamily="34" charset="0"/>
              <a:buChar char="•"/>
            </a:pPr>
            <a:r>
              <a:rPr lang="zh-TW" altLang="en-US" sz="2400" b="1" kern="1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對求職者</a:t>
            </a:r>
            <a:endParaRPr lang="en-US" altLang="zh-TW" sz="2400" b="1" kern="1200" dirty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65083" indent="-539697" defTabSz="1828617">
              <a:buClrTx/>
              <a:buFont typeface="Arial" panose="020B0604020202020204" pitchFamily="34" charset="0"/>
              <a:buChar char="•"/>
            </a:pPr>
            <a:r>
              <a:rPr lang="zh-TW" altLang="en-US" sz="2400" b="1" kern="1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面試後反饋收集</a:t>
            </a:r>
            <a:endParaRPr lang="en-US" altLang="zh-TW" sz="2400" b="1" kern="1200" dirty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079392" lvl="1" indent="-539697" defTabSz="1828617">
              <a:buClrTx/>
              <a:buFont typeface="Arial" panose="020B0604020202020204" pitchFamily="34" charset="0"/>
              <a:buChar char="•"/>
            </a:pPr>
            <a:r>
              <a:rPr lang="zh-TW" altLang="en-US" sz="2400" b="1" kern="1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對客戶</a:t>
            </a:r>
            <a:endParaRPr lang="en-US" altLang="zh-TW" sz="2400" b="1" kern="1200" dirty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079392" lvl="1" indent="-539697" defTabSz="1828617">
              <a:buClrTx/>
              <a:buFont typeface="Arial" panose="020B0604020202020204" pitchFamily="34" charset="0"/>
              <a:buChar char="•"/>
            </a:pPr>
            <a:r>
              <a:rPr lang="zh-TW" altLang="en-US" sz="2400" b="1" kern="1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對求職者</a:t>
            </a:r>
            <a:endParaRPr lang="en-US" altLang="zh-TW" sz="2400" b="1" kern="1200" dirty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0" name="矩形 79"/>
          <p:cNvSpPr/>
          <p:nvPr/>
        </p:nvSpPr>
        <p:spPr>
          <a:xfrm>
            <a:off x="22733801" y="2156503"/>
            <a:ext cx="156966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828617">
              <a:buClrTx/>
            </a:pPr>
            <a:r>
              <a:rPr lang="zh-TW" altLang="en-US" sz="3600" b="1" kern="12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不通過</a:t>
            </a:r>
            <a:endParaRPr lang="en-US" altLang="zh-TW" sz="3600" b="1" kern="1200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84" name="矩形 83"/>
          <p:cNvSpPr/>
          <p:nvPr/>
        </p:nvSpPr>
        <p:spPr>
          <a:xfrm>
            <a:off x="21660735" y="4035868"/>
            <a:ext cx="2381696" cy="3293010"/>
          </a:xfrm>
          <a:prstGeom prst="rect">
            <a:avLst/>
          </a:prstGeom>
          <a:solidFill>
            <a:srgbClr val="0070C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828617">
              <a:buClrTx/>
            </a:pPr>
            <a:r>
              <a:rPr lang="zh-TW" altLang="en-US" sz="3600" b="1" kern="1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履歷回收</a:t>
            </a:r>
            <a:endParaRPr lang="en-US" altLang="zh-TW" sz="3600" b="1" kern="1200" dirty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714305" indent="-349216" defTabSz="1828617">
              <a:buClrTx/>
              <a:buFont typeface="Arial" panose="020B0604020202020204" pitchFamily="34" charset="0"/>
              <a:buChar char="•"/>
            </a:pPr>
            <a:endParaRPr lang="en-US" altLang="zh-TW" sz="2400" b="1" kern="1200" dirty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39697" indent="-365090" defTabSz="1828617">
              <a:buClrTx/>
              <a:buFont typeface="Arial" panose="020B0604020202020204" pitchFamily="34" charset="0"/>
              <a:buChar char="•"/>
            </a:pPr>
            <a:r>
              <a:rPr lang="zh-TW" altLang="en-US" sz="2400" b="1" kern="1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如何回收</a:t>
            </a:r>
            <a:endParaRPr lang="en-US" altLang="zh-TW" sz="2400" b="1" kern="1200" dirty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39697" indent="-365090" defTabSz="1828617">
              <a:buClrTx/>
              <a:buFont typeface="Arial" panose="020B0604020202020204" pitchFamily="34" charset="0"/>
              <a:buChar char="•"/>
            </a:pPr>
            <a:r>
              <a:rPr lang="zh-TW" altLang="en-US" sz="2400" b="1" kern="1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推介其他職缺</a:t>
            </a:r>
            <a:endParaRPr lang="en-US" altLang="zh-TW" sz="2400" b="1" kern="1200" dirty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39697" indent="-365090" defTabSz="1828617">
              <a:buClrTx/>
              <a:buFont typeface="Arial" panose="020B0604020202020204" pitchFamily="34" charset="0"/>
              <a:buChar char="•"/>
            </a:pPr>
            <a:endParaRPr lang="en-US" altLang="zh-TW" sz="2400" b="1" kern="1200" dirty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4" name="矩形 93"/>
          <p:cNvSpPr/>
          <p:nvPr/>
        </p:nvSpPr>
        <p:spPr>
          <a:xfrm>
            <a:off x="16490605" y="1261029"/>
            <a:ext cx="280271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828617">
              <a:buClrTx/>
            </a:pPr>
            <a:r>
              <a:rPr lang="zh-TW" altLang="en-US" sz="2400" b="1" kern="12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履歷面試轉換率</a:t>
            </a:r>
          </a:p>
          <a:p>
            <a:pPr algn="ctr" defTabSz="1828617">
              <a:buClrTx/>
            </a:pPr>
            <a:r>
              <a:rPr lang="zh-TW" altLang="en-US" sz="2400" b="1" kern="12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(RI Ratio)</a:t>
            </a:r>
          </a:p>
        </p:txBody>
      </p:sp>
      <p:cxnSp>
        <p:nvCxnSpPr>
          <p:cNvPr id="114" name="肘形接點 113"/>
          <p:cNvCxnSpPr>
            <a:stCxn id="87" idx="2"/>
            <a:endCxn id="84" idx="2"/>
          </p:cNvCxnSpPr>
          <p:nvPr/>
        </p:nvCxnSpPr>
        <p:spPr>
          <a:xfrm rot="5400000" flipH="1" flipV="1">
            <a:off x="15078349" y="1658121"/>
            <a:ext cx="2102476" cy="13443990"/>
          </a:xfrm>
          <a:prstGeom prst="bentConnector3">
            <a:avLst>
              <a:gd name="adj1" fmla="val -74577"/>
            </a:avLst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grpSp>
        <p:nvGrpSpPr>
          <p:cNvPr id="6" name="群組 5"/>
          <p:cNvGrpSpPr/>
          <p:nvPr/>
        </p:nvGrpSpPr>
        <p:grpSpPr>
          <a:xfrm>
            <a:off x="7645263" y="6805066"/>
            <a:ext cx="6327749" cy="3631503"/>
            <a:chOff x="5450282" y="4037809"/>
            <a:chExt cx="3164080" cy="1815869"/>
          </a:xfrm>
        </p:grpSpPr>
        <p:sp>
          <p:nvSpPr>
            <p:cNvPr id="87" name="矩形 86"/>
            <p:cNvSpPr/>
            <p:nvPr/>
          </p:nvSpPr>
          <p:spPr>
            <a:xfrm>
              <a:off x="5450282" y="4037809"/>
              <a:ext cx="1762444" cy="1313230"/>
            </a:xfrm>
            <a:prstGeom prst="rect">
              <a:avLst/>
            </a:prstGeom>
            <a:solidFill>
              <a:schemeClr val="tx2"/>
            </a:solidFill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828617">
                <a:buClrTx/>
              </a:pPr>
              <a:r>
                <a:rPr lang="zh-TW" altLang="en-US" sz="3600" b="1" kern="1200" dirty="0">
                  <a:solidFill>
                    <a:prstClr val="whit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進用程序</a:t>
              </a:r>
              <a:endParaRPr lang="en-US" altLang="zh-TW" sz="3600" b="1" kern="1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marL="714305" indent="-349216" defTabSz="1828617">
                <a:buClrTx/>
                <a:buFont typeface="Arial" panose="020B0604020202020204" pitchFamily="34" charset="0"/>
                <a:buChar char="•"/>
              </a:pPr>
              <a:endParaRPr lang="en-US" altLang="zh-TW" sz="2400" b="1" kern="1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marL="714305" indent="-349216" defTabSz="1828617">
                <a:buClrTx/>
                <a:buFont typeface="Arial" panose="020B0604020202020204" pitchFamily="34" charset="0"/>
                <a:buChar char="•"/>
              </a:pPr>
              <a:r>
                <a:rPr lang="zh-TW" altLang="en-US" sz="2400" b="1" kern="1200" dirty="0">
                  <a:solidFill>
                    <a:prstClr val="whit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核薪</a:t>
              </a:r>
              <a:r>
                <a:rPr lang="en-US" altLang="zh-TW" sz="2400" b="1" kern="1200" dirty="0">
                  <a:solidFill>
                    <a:prstClr val="whit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/</a:t>
              </a:r>
              <a:r>
                <a:rPr lang="zh-TW" altLang="en-US" sz="2400" b="1" kern="1200" dirty="0">
                  <a:solidFill>
                    <a:prstClr val="whit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入職</a:t>
              </a:r>
              <a:r>
                <a:rPr lang="en-US" altLang="zh-TW" sz="2400" b="1" kern="1200" dirty="0">
                  <a:solidFill>
                    <a:prstClr val="whit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/</a:t>
              </a:r>
              <a:r>
                <a:rPr lang="zh-TW" altLang="en-US" sz="2400" b="1" kern="1200" dirty="0">
                  <a:solidFill>
                    <a:prstClr val="whit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報到</a:t>
              </a:r>
              <a:endParaRPr lang="en-US" altLang="zh-TW" sz="2400" b="1" kern="1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marL="714305" indent="-349216" defTabSz="1828617">
                <a:buClrTx/>
                <a:buFont typeface="Arial" panose="020B0604020202020204" pitchFamily="34" charset="0"/>
                <a:buChar char="•"/>
              </a:pPr>
              <a:r>
                <a:rPr lang="zh-TW" altLang="en-US" sz="2400" b="1" kern="1200" dirty="0">
                  <a:solidFill>
                    <a:prstClr val="whit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客戶進場程序</a:t>
              </a:r>
              <a:endParaRPr lang="en-US" altLang="zh-TW" sz="2400" b="1" kern="1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marL="714305" indent="-349216" defTabSz="1828617">
                <a:buClrTx/>
                <a:buFont typeface="Arial" panose="020B0604020202020204" pitchFamily="34" charset="0"/>
                <a:buChar char="•"/>
              </a:pPr>
              <a:r>
                <a:rPr lang="zh-TW" altLang="en-US" sz="2400" b="1" kern="1200" dirty="0">
                  <a:solidFill>
                    <a:prstClr val="whit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啟動</a:t>
              </a:r>
              <a:r>
                <a:rPr lang="en-US" altLang="zh-TW" sz="2400" b="1" kern="1200" dirty="0">
                  <a:solidFill>
                    <a:prstClr val="whit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90</a:t>
              </a:r>
              <a:r>
                <a:rPr lang="zh-TW" altLang="en-US" sz="2400" b="1" kern="1200" dirty="0">
                  <a:solidFill>
                    <a:prstClr val="whit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天</a:t>
              </a:r>
              <a:r>
                <a:rPr lang="en-US" altLang="zh-TW" sz="2400" b="1" kern="1200" dirty="0">
                  <a:solidFill>
                    <a:prstClr val="whit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-</a:t>
              </a:r>
              <a:r>
                <a:rPr lang="zh-TW" altLang="en-US" sz="2400" b="1" kern="1200" dirty="0">
                  <a:solidFill>
                    <a:prstClr val="whit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關懷 </a:t>
              </a:r>
              <a:endParaRPr lang="en-US" altLang="zh-TW" sz="2400" b="1" kern="1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marL="714305" indent="-349216" defTabSz="1828617">
                <a:buClrTx/>
                <a:buFont typeface="Arial" panose="020B0604020202020204" pitchFamily="34" charset="0"/>
                <a:buChar char="•"/>
              </a:pPr>
              <a:r>
                <a:rPr lang="zh-TW" altLang="en-US" sz="2400" b="1" kern="1200" dirty="0">
                  <a:solidFill>
                    <a:prstClr val="whit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與</a:t>
              </a:r>
              <a:r>
                <a:rPr lang="en-US" altLang="zh-TW" sz="2400" b="1" kern="1200" dirty="0">
                  <a:solidFill>
                    <a:prstClr val="whit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CSR</a:t>
              </a:r>
              <a:r>
                <a:rPr lang="zh-TW" altLang="en-US" sz="2400" b="1" kern="1200" dirty="0">
                  <a:solidFill>
                    <a:prstClr val="whit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互動</a:t>
              </a:r>
              <a:endParaRPr lang="en-US" altLang="zh-TW" sz="2400" b="1" kern="1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cxnSp>
          <p:nvCxnSpPr>
            <p:cNvPr id="91" name="直線單箭頭接點 90"/>
            <p:cNvCxnSpPr>
              <a:endCxn id="87" idx="3"/>
            </p:cNvCxnSpPr>
            <p:nvPr/>
          </p:nvCxnSpPr>
          <p:spPr>
            <a:xfrm flipH="1">
              <a:off x="7212726" y="4678092"/>
              <a:ext cx="1268941" cy="16333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95" name="矩形 94"/>
            <p:cNvSpPr/>
            <p:nvPr/>
          </p:nvSpPr>
          <p:spPr>
            <a:xfrm>
              <a:off x="6980339" y="4970640"/>
              <a:ext cx="1634023" cy="41552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1828617">
                <a:buClrTx/>
              </a:pPr>
              <a:r>
                <a:rPr lang="zh-TW" altLang="en-US" sz="2400" b="1" kern="1200" dirty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面試報到轉換率</a:t>
              </a:r>
            </a:p>
            <a:p>
              <a:pPr algn="ctr" defTabSz="1828617">
                <a:buClrTx/>
              </a:pPr>
              <a:r>
                <a:rPr lang="zh-TW" altLang="en-US" sz="2400" b="1" kern="1200" dirty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(IO Ratio)</a:t>
              </a:r>
            </a:p>
          </p:txBody>
        </p:sp>
        <p:sp>
          <p:nvSpPr>
            <p:cNvPr id="97" name="矩形 96"/>
            <p:cNvSpPr/>
            <p:nvPr/>
          </p:nvSpPr>
          <p:spPr>
            <a:xfrm>
              <a:off x="7462534" y="4344127"/>
              <a:ext cx="554034" cy="3231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1828617">
                <a:buClrTx/>
              </a:pPr>
              <a:r>
                <a:rPr lang="zh-TW" altLang="en-US" sz="3600" b="1" kern="1200" dirty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通過</a:t>
              </a:r>
              <a:endParaRPr lang="en-US" altLang="zh-TW" sz="3600" b="1" kern="12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</p:txBody>
        </p:sp>
        <p:sp>
          <p:nvSpPr>
            <p:cNvPr id="119" name="矩形 118"/>
            <p:cNvSpPr/>
            <p:nvPr/>
          </p:nvSpPr>
          <p:spPr>
            <a:xfrm>
              <a:off x="6299787" y="5530492"/>
              <a:ext cx="784881" cy="3231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1828617">
                <a:buClrTx/>
              </a:pPr>
              <a:r>
                <a:rPr lang="zh-TW" altLang="en-US" sz="3600" b="1" kern="1200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未報到</a:t>
              </a:r>
              <a:endParaRPr lang="en-US" altLang="zh-TW" sz="3600" b="1" kern="12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</p:txBody>
        </p:sp>
      </p:grpSp>
      <p:pic>
        <p:nvPicPr>
          <p:cNvPr id="1026" name="Picture 2" descr="5,526,141 Success Stock Photos, Pictures &amp; Royalty-Free Images - iStock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0841" y="7057312"/>
            <a:ext cx="3182689" cy="2121794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2" name="直線單箭頭接點 101"/>
          <p:cNvCxnSpPr/>
          <p:nvPr/>
        </p:nvCxnSpPr>
        <p:spPr>
          <a:xfrm flipH="1">
            <a:off x="4831927" y="8039687"/>
            <a:ext cx="2701731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05" name="矩形 104"/>
          <p:cNvSpPr/>
          <p:nvPr/>
        </p:nvSpPr>
        <p:spPr>
          <a:xfrm>
            <a:off x="5722146" y="7418557"/>
            <a:ext cx="110799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828617">
              <a:buClrTx/>
            </a:pPr>
            <a:r>
              <a:rPr lang="zh-TW" altLang="en-US" sz="3600" b="1" kern="12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報到</a:t>
            </a:r>
            <a:endParaRPr lang="en-US" altLang="zh-TW" sz="3600" b="1" kern="1200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18" name="矩形 117"/>
          <p:cNvSpPr/>
          <p:nvPr/>
        </p:nvSpPr>
        <p:spPr>
          <a:xfrm>
            <a:off x="4418448" y="8183341"/>
            <a:ext cx="379829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828617">
              <a:buClrTx/>
            </a:pPr>
            <a:r>
              <a:rPr lang="zh-TW" altLang="en-US" sz="2400" b="1" kern="12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履歷報到轉換率</a:t>
            </a:r>
          </a:p>
          <a:p>
            <a:pPr algn="ctr" defTabSz="1828617">
              <a:buClrTx/>
            </a:pPr>
            <a:r>
              <a:rPr lang="zh-TW" altLang="en-US" sz="2400" b="1" kern="12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(RO Ratio)</a:t>
            </a:r>
          </a:p>
        </p:txBody>
      </p:sp>
      <p:sp>
        <p:nvSpPr>
          <p:cNvPr id="121" name="矩形 120"/>
          <p:cNvSpPr/>
          <p:nvPr/>
        </p:nvSpPr>
        <p:spPr>
          <a:xfrm>
            <a:off x="2137770" y="10159544"/>
            <a:ext cx="2382264" cy="1313145"/>
          </a:xfrm>
          <a:prstGeom prst="rect">
            <a:avLst/>
          </a:prstGeom>
          <a:solidFill>
            <a:srgbClr val="0070C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828617">
              <a:buClrTx/>
            </a:pPr>
            <a:r>
              <a:rPr lang="zh-TW" altLang="en-US" sz="3600" b="1" kern="1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離職管理</a:t>
            </a:r>
            <a:endParaRPr lang="en-US" altLang="zh-TW" sz="3600" b="1" kern="1200" dirty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22" name="直線單箭頭接點 121"/>
          <p:cNvCxnSpPr>
            <a:stCxn id="1026" idx="4"/>
            <a:endCxn id="121" idx="0"/>
          </p:cNvCxnSpPr>
          <p:nvPr/>
        </p:nvCxnSpPr>
        <p:spPr>
          <a:xfrm flipH="1">
            <a:off x="3328902" y="9179107"/>
            <a:ext cx="23285" cy="980439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035" name="矩形 1034"/>
          <p:cNvSpPr/>
          <p:nvPr/>
        </p:nvSpPr>
        <p:spPr>
          <a:xfrm>
            <a:off x="3890569" y="11779434"/>
            <a:ext cx="683874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828617">
              <a:buClrTx/>
            </a:pPr>
            <a:r>
              <a:rPr lang="zh-TW" altLang="en-US" sz="2400" kern="1200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履歷面試轉換率(RI Ratio)</a:t>
            </a:r>
            <a:r>
              <a:rPr lang="en-US" altLang="zh-TW" sz="2400" kern="1200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=</a:t>
            </a:r>
            <a:r>
              <a:rPr lang="zh-TW" altLang="en-US" sz="2400" kern="1200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面試數</a:t>
            </a:r>
            <a:r>
              <a:rPr lang="en-US" altLang="zh-TW" sz="2400" kern="1200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/</a:t>
            </a:r>
            <a:r>
              <a:rPr lang="zh-TW" altLang="en-US" sz="2400" kern="1200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提供履歷數</a:t>
            </a:r>
            <a:endParaRPr lang="en-US" altLang="zh-TW" sz="2400" kern="1200" dirty="0">
              <a:solidFill>
                <a:srgbClr val="00206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defTabSz="1828617">
              <a:buClrTx/>
            </a:pPr>
            <a:r>
              <a:rPr lang="zh-TW" altLang="en-US" sz="2400" kern="1200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面試報到轉換率(IO Ratio)</a:t>
            </a:r>
            <a:r>
              <a:rPr lang="en-US" altLang="zh-TW" sz="2400" kern="1200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=</a:t>
            </a:r>
            <a:r>
              <a:rPr lang="zh-TW" altLang="en-US" sz="2400" kern="1200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報到數</a:t>
            </a:r>
            <a:r>
              <a:rPr lang="en-US" altLang="zh-TW" sz="2400" kern="1200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/</a:t>
            </a:r>
            <a:r>
              <a:rPr lang="zh-TW" altLang="en-US" sz="2400" kern="1200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面試數</a:t>
            </a:r>
            <a:endParaRPr lang="en-US" altLang="zh-TW" sz="2400" kern="1200" dirty="0">
              <a:solidFill>
                <a:srgbClr val="00206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defTabSz="1828617">
              <a:buClrTx/>
            </a:pPr>
            <a:r>
              <a:rPr lang="zh-TW" altLang="en-US" sz="2400" kern="1200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履歷報到轉換率(R</a:t>
            </a:r>
            <a:r>
              <a:rPr lang="en-US" altLang="zh-TW" sz="2400" kern="1200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O</a:t>
            </a:r>
            <a:r>
              <a:rPr lang="zh-TW" altLang="en-US" sz="2400" kern="1200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 Ratio)</a:t>
            </a:r>
            <a:r>
              <a:rPr lang="en-US" altLang="zh-TW" sz="2400" kern="1200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=</a:t>
            </a:r>
            <a:r>
              <a:rPr lang="zh-TW" altLang="en-US" sz="2400" kern="1200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報到數</a:t>
            </a:r>
            <a:r>
              <a:rPr lang="en-US" altLang="zh-TW" sz="2400" kern="1200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/</a:t>
            </a:r>
            <a:r>
              <a:rPr lang="zh-TW" altLang="en-US" sz="2400" kern="1200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提供履歷數</a:t>
            </a:r>
          </a:p>
        </p:txBody>
      </p:sp>
      <p:grpSp>
        <p:nvGrpSpPr>
          <p:cNvPr id="19" name="群組 18"/>
          <p:cNvGrpSpPr/>
          <p:nvPr/>
        </p:nvGrpSpPr>
        <p:grpSpPr>
          <a:xfrm>
            <a:off x="545213" y="1375896"/>
            <a:ext cx="7943831" cy="5418073"/>
            <a:chOff x="688523" y="757040"/>
            <a:chExt cx="3967470" cy="2729616"/>
          </a:xfrm>
        </p:grpSpPr>
        <p:sp>
          <p:nvSpPr>
            <p:cNvPr id="43" name="矩形 42"/>
            <p:cNvSpPr/>
            <p:nvPr/>
          </p:nvSpPr>
          <p:spPr>
            <a:xfrm>
              <a:off x="2893549" y="757040"/>
              <a:ext cx="1762444" cy="2729616"/>
            </a:xfrm>
            <a:prstGeom prst="rect">
              <a:avLst/>
            </a:prstGeom>
            <a:solidFill>
              <a:schemeClr val="tx2"/>
            </a:solidFill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828617">
                <a:buClrTx/>
              </a:pPr>
              <a:endParaRPr lang="en-US" altLang="zh-TW" sz="3600" b="1" kern="1200" dirty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 defTabSz="1828617">
                <a:buClrTx/>
              </a:pPr>
              <a:r>
                <a:rPr lang="en-US" altLang="zh-TW" sz="3600" b="1" kern="1200" dirty="0">
                  <a:solidFill>
                    <a:srgbClr val="FFFF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CSR</a:t>
              </a:r>
              <a:r>
                <a:rPr lang="zh-TW" altLang="en-US" sz="3600" b="1" kern="1200" dirty="0">
                  <a:solidFill>
                    <a:srgbClr val="FFFF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提供</a:t>
              </a:r>
              <a:r>
                <a:rPr lang="en-US" altLang="zh-TW" sz="3600" b="1" kern="1200" dirty="0">
                  <a:solidFill>
                    <a:srgbClr val="FFFF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JD+ </a:t>
              </a:r>
              <a:r>
                <a:rPr lang="zh-TW" altLang="en-US" sz="3600" b="1" kern="1200" dirty="0">
                  <a:solidFill>
                    <a:srgbClr val="FFFF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招募篩選履歷</a:t>
              </a:r>
              <a:endParaRPr lang="en-US" altLang="zh-TW" sz="3600" b="1" kern="1200" dirty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marL="714305" indent="-349216" defTabSz="1828617">
                <a:buClrTx/>
                <a:buFont typeface="Arial" panose="020B0604020202020204" pitchFamily="34" charset="0"/>
                <a:buChar char="•"/>
              </a:pPr>
              <a:endParaRPr lang="en-US" altLang="zh-TW" sz="2400" b="1" kern="1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marL="714305" indent="-349216" defTabSz="1828617">
                <a:buClrTx/>
                <a:buFont typeface="Arial" panose="020B0604020202020204" pitchFamily="34" charset="0"/>
                <a:buChar char="•"/>
              </a:pPr>
              <a:r>
                <a:rPr lang="en-US" altLang="zh-TW" sz="2666" b="1" kern="1200" dirty="0">
                  <a:solidFill>
                    <a:prstClr val="whit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CSR RMS             </a:t>
              </a:r>
              <a:r>
                <a:rPr lang="zh-TW" altLang="en-US" sz="2666" b="1" kern="1200" dirty="0">
                  <a:solidFill>
                    <a:prstClr val="whit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提供具體</a:t>
              </a:r>
              <a:r>
                <a:rPr lang="en-US" altLang="zh-TW" sz="2666" b="1" kern="1200" dirty="0" err="1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JD+CheckList</a:t>
              </a:r>
              <a:endParaRPr lang="en-US" altLang="zh-TW" sz="2666" b="1" kern="12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marL="714305" indent="-349216" defTabSz="1828617">
                <a:buClrTx/>
                <a:buFont typeface="Arial" panose="020B0604020202020204" pitchFamily="34" charset="0"/>
                <a:buChar char="•"/>
              </a:pPr>
              <a:r>
                <a:rPr lang="en-US" altLang="zh-TW" sz="2666" b="1" kern="1200" dirty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+</a:t>
              </a:r>
              <a:r>
                <a:rPr lang="zh-TW" altLang="en-US" sz="2666" b="1" kern="1200" dirty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職缺對應模板標籤</a:t>
              </a:r>
              <a:r>
                <a:rPr lang="en-US" altLang="zh-TW" sz="2666" b="1" kern="1200" dirty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(</a:t>
              </a:r>
              <a:r>
                <a:rPr lang="zh-TW" altLang="en-US" sz="2666" b="1" kern="1200" dirty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通過面試模板</a:t>
              </a:r>
              <a:r>
                <a:rPr lang="en-US" altLang="zh-TW" sz="2666" b="1" kern="1200" dirty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)</a:t>
              </a:r>
            </a:p>
            <a:p>
              <a:pPr marL="714305" indent="-349216" defTabSz="1828617">
                <a:buClrTx/>
                <a:buFont typeface="Arial" panose="020B0604020202020204" pitchFamily="34" charset="0"/>
                <a:buChar char="•"/>
              </a:pPr>
              <a:r>
                <a:rPr lang="en-US" altLang="zh-TW" sz="2666" b="1" kern="1200" dirty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AI</a:t>
              </a:r>
              <a:r>
                <a:rPr lang="zh-TW" altLang="en-US" sz="2666" b="1" kern="1200" dirty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依據職缺</a:t>
              </a:r>
              <a:r>
                <a:rPr lang="en-US" altLang="zh-TW" sz="2666" kern="1200" dirty="0" err="1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CheckList</a:t>
              </a:r>
              <a:r>
                <a:rPr lang="en-US" altLang="zh-TW" sz="2666" kern="1200" dirty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+</a:t>
              </a:r>
              <a:r>
                <a:rPr lang="zh-TW" altLang="en-US" sz="2666" kern="1200" dirty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合格履歷模板進行</a:t>
              </a:r>
              <a:r>
                <a:rPr lang="zh-TW" altLang="en-US" sz="2666" b="1" kern="1200" dirty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篩選評分</a:t>
              </a:r>
              <a:endParaRPr lang="en-US" altLang="zh-TW" sz="2666" b="1" kern="12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marL="714305" indent="-349216" defTabSz="1828617">
                <a:buClrTx/>
                <a:buFont typeface="Arial" panose="020B0604020202020204" pitchFamily="34" charset="0"/>
                <a:buChar char="•"/>
              </a:pPr>
              <a:endParaRPr lang="en-US" altLang="zh-TW" sz="2666" b="1" kern="12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marL="365089" defTabSz="1828617">
                <a:buClrTx/>
              </a:pPr>
              <a:endParaRPr lang="en-US" altLang="zh-TW" sz="2400" b="1" kern="12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2" name="文字方塊 11"/>
            <p:cNvSpPr txBox="1"/>
            <p:nvPr/>
          </p:nvSpPr>
          <p:spPr>
            <a:xfrm>
              <a:off x="1609677" y="1502423"/>
              <a:ext cx="92262" cy="3256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1828617">
                <a:buClrTx/>
              </a:pPr>
              <a:endParaRPr lang="zh-TW" altLang="en-US" sz="3600" kern="12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</p:txBody>
        </p:sp>
        <p:sp>
          <p:nvSpPr>
            <p:cNvPr id="54" name="文字方塊 53"/>
            <p:cNvSpPr txBox="1"/>
            <p:nvPr/>
          </p:nvSpPr>
          <p:spPr>
            <a:xfrm>
              <a:off x="688523" y="1551852"/>
              <a:ext cx="1849119" cy="17211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1828617">
                <a:buClrTx/>
              </a:pPr>
              <a:r>
                <a:rPr lang="en-US" altLang="zh-TW" sz="3600" b="1" kern="1200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CSR </a:t>
              </a:r>
              <a:r>
                <a:rPr lang="zh-TW" altLang="en-US" sz="3600" b="1" kern="1200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確認客戶職缺及</a:t>
              </a:r>
              <a:r>
                <a:rPr lang="en-US" altLang="zh-TW" sz="3600" b="1" kern="1200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JD </a:t>
              </a:r>
              <a:r>
                <a:rPr lang="zh-TW" altLang="en-US" sz="3600" b="1" kern="1200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重點</a:t>
              </a:r>
              <a:endParaRPr lang="en-US" altLang="zh-TW" sz="3600" b="1" kern="12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  <a:p>
              <a:pPr algn="ctr" defTabSz="1828617">
                <a:buClrTx/>
              </a:pPr>
              <a:r>
                <a:rPr lang="en-US" altLang="zh-TW" sz="3600" b="1" kern="1200" dirty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(</a:t>
              </a:r>
              <a:r>
                <a:rPr lang="zh-TW" altLang="en-US" sz="3600" b="1" kern="1200" dirty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並提供職缺合格範本履歷及畫像</a:t>
              </a:r>
              <a:r>
                <a:rPr lang="en-US" altLang="zh-TW" sz="3600" b="1" kern="1200" dirty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)</a:t>
              </a:r>
              <a:endParaRPr lang="en-US" altLang="zh-TW" sz="3200" b="1" kern="12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  <a:p>
              <a:pPr algn="ctr" defTabSz="1828617">
                <a:buClrTx/>
              </a:pPr>
              <a:endParaRPr lang="en-US" altLang="zh-TW" sz="3600" b="1" kern="12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  <a:p>
              <a:pPr algn="ctr" defTabSz="1828617">
                <a:buClrTx/>
              </a:pPr>
              <a:endParaRPr lang="zh-TW" altLang="en-US" sz="3600" kern="12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</p:txBody>
        </p:sp>
        <p:cxnSp>
          <p:nvCxnSpPr>
            <p:cNvPr id="55" name="直線單箭頭接點 54"/>
            <p:cNvCxnSpPr/>
            <p:nvPr/>
          </p:nvCxnSpPr>
          <p:spPr>
            <a:xfrm flipV="1">
              <a:off x="2445815" y="2058469"/>
              <a:ext cx="455494" cy="7395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sp>
        <p:nvSpPr>
          <p:cNvPr id="65" name="矩形 64"/>
          <p:cNvSpPr/>
          <p:nvPr/>
        </p:nvSpPr>
        <p:spPr>
          <a:xfrm>
            <a:off x="13707639" y="1798911"/>
            <a:ext cx="3084557" cy="3907718"/>
          </a:xfrm>
          <a:prstGeom prst="rect">
            <a:avLst/>
          </a:prstGeom>
          <a:solidFill>
            <a:schemeClr val="tx2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828617">
              <a:buClrTx/>
            </a:pPr>
            <a:r>
              <a:rPr lang="en-US" altLang="zh-TW" sz="3600" b="1" kern="1200" dirty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CSR</a:t>
            </a:r>
            <a:r>
              <a:rPr lang="zh-TW" altLang="en-US" sz="3600" b="1" kern="1200" dirty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推薦給  客戶書審及     安排面試</a:t>
            </a:r>
            <a:endParaRPr lang="en-US" altLang="zh-TW" sz="3600" b="1" kern="1200" dirty="0">
              <a:solidFill>
                <a:srgbClr val="FFFF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714305" indent="-349216" defTabSz="1828617">
              <a:buClrTx/>
              <a:buFont typeface="Arial" panose="020B0604020202020204" pitchFamily="34" charset="0"/>
              <a:buChar char="•"/>
            </a:pPr>
            <a:endParaRPr lang="en-US" altLang="zh-TW" sz="2400" b="1" kern="1200" dirty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39697" indent="-365090" defTabSz="1828617">
              <a:buClrTx/>
              <a:buFont typeface="Arial" panose="020B0604020202020204" pitchFamily="34" charset="0"/>
              <a:buChar char="•"/>
            </a:pPr>
            <a:r>
              <a:rPr lang="en-US" altLang="zh-TW" sz="2400" b="1" kern="1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CSR </a:t>
            </a:r>
            <a:r>
              <a:rPr lang="zh-TW" altLang="en-US" sz="2400" b="1" kern="1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評估送哪個客戶</a:t>
            </a:r>
            <a:r>
              <a:rPr lang="en-US" altLang="zh-TW" sz="2400" b="1" kern="1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400" b="1" kern="1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快</a:t>
            </a:r>
            <a:r>
              <a:rPr lang="en-US" altLang="zh-TW" sz="2400" b="1" kern="1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2400" b="1" kern="1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準</a:t>
            </a:r>
            <a:r>
              <a:rPr lang="en-US" altLang="zh-TW" sz="2400" b="1" kern="1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pPr marL="888911" lvl="1" indent="-349216" defTabSz="1828617">
              <a:buClrTx/>
              <a:buFont typeface="Arial" panose="020B0604020202020204" pitchFamily="34" charset="0"/>
              <a:buChar char="•"/>
            </a:pPr>
            <a:r>
              <a:rPr lang="zh-TW" altLang="en-US" sz="2400" b="1" kern="1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提升有效性</a:t>
            </a:r>
            <a:endParaRPr lang="en-US" altLang="zh-TW" sz="2400" b="1" kern="1200" dirty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88911" lvl="1" indent="-349216" defTabSz="1828617">
              <a:buClrTx/>
              <a:buFont typeface="Arial" panose="020B0604020202020204" pitchFamily="34" charset="0"/>
              <a:buChar char="•"/>
            </a:pPr>
            <a:r>
              <a:rPr lang="zh-TW" altLang="en-US" sz="2400" b="1" kern="1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提升效率</a:t>
            </a:r>
            <a:endParaRPr lang="en-US" altLang="zh-TW" sz="2400" b="1" kern="1200" dirty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66" name="直線單箭頭接點 65"/>
          <p:cNvCxnSpPr/>
          <p:nvPr/>
        </p:nvCxnSpPr>
        <p:spPr>
          <a:xfrm>
            <a:off x="12915754" y="3950623"/>
            <a:ext cx="781734" cy="4306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9" name="矩形 68"/>
          <p:cNvSpPr/>
          <p:nvPr/>
        </p:nvSpPr>
        <p:spPr>
          <a:xfrm>
            <a:off x="16793457" y="3222962"/>
            <a:ext cx="110799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828617">
              <a:buClrTx/>
            </a:pPr>
            <a:r>
              <a:rPr lang="zh-TW" altLang="en-US" sz="3600" b="1" kern="12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通過</a:t>
            </a:r>
            <a:endParaRPr lang="en-US" altLang="zh-TW" sz="3600" b="1" kern="1200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cxnSp>
        <p:nvCxnSpPr>
          <p:cNvPr id="70" name="直線單箭頭接點 69"/>
          <p:cNvCxnSpPr/>
          <p:nvPr/>
        </p:nvCxnSpPr>
        <p:spPr>
          <a:xfrm>
            <a:off x="16713944" y="3959130"/>
            <a:ext cx="1599836" cy="1610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3" name="矩形 72"/>
          <p:cNvSpPr/>
          <p:nvPr/>
        </p:nvSpPr>
        <p:spPr>
          <a:xfrm>
            <a:off x="18392881" y="1839318"/>
            <a:ext cx="3028517" cy="3797183"/>
          </a:xfrm>
          <a:prstGeom prst="rect">
            <a:avLst/>
          </a:prstGeom>
          <a:solidFill>
            <a:schemeClr val="accent6">
              <a:lumMod val="5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828617">
              <a:buClrTx/>
            </a:pPr>
            <a:endParaRPr lang="en-US" altLang="zh-TW" sz="3600" b="1" kern="1200" dirty="0">
              <a:solidFill>
                <a:srgbClr val="FFFF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 defTabSz="1828617">
              <a:buClrTx/>
            </a:pPr>
            <a:r>
              <a:rPr lang="zh-TW" altLang="en-US" sz="3600" b="1" kern="1200" dirty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招募與通過書審人選細談</a:t>
            </a:r>
            <a:endParaRPr lang="en-US" altLang="zh-TW" sz="2400" b="1" kern="1200" dirty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39697" indent="-365090" defTabSz="1828617">
              <a:buClrTx/>
              <a:buFont typeface="Arial" panose="020B0604020202020204" pitchFamily="34" charset="0"/>
              <a:buChar char="•"/>
            </a:pPr>
            <a:r>
              <a:rPr lang="zh-TW" altLang="en-US" sz="2400" b="1" kern="1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確認履歷內容</a:t>
            </a:r>
            <a:endParaRPr lang="en-US" altLang="zh-TW" sz="2400" b="1" kern="1200" dirty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39697" indent="-365090" defTabSz="1828617">
              <a:buClrTx/>
              <a:buFont typeface="Arial" panose="020B0604020202020204" pitchFamily="34" charset="0"/>
              <a:buChar char="•"/>
            </a:pPr>
            <a:r>
              <a:rPr lang="zh-TW" altLang="en-US" sz="2400" b="1" kern="1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履歷微調或補強</a:t>
            </a:r>
            <a:endParaRPr lang="en-US" altLang="zh-TW" sz="2400" b="1" kern="1200" dirty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39697" indent="-365090" defTabSz="1828617">
              <a:buClrTx/>
              <a:buFont typeface="Arial" panose="020B0604020202020204" pitchFamily="34" charset="0"/>
              <a:buChar char="•"/>
            </a:pPr>
            <a:r>
              <a:rPr lang="zh-TW" altLang="en-US" sz="2400" b="1" kern="1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與人選集中火力詳細介紹公司及客戶職缺重點及</a:t>
            </a:r>
            <a:endParaRPr lang="en-US" altLang="zh-TW" sz="2400" b="1" kern="1200" dirty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39697" indent="-365090" defTabSz="1828617">
              <a:buClrTx/>
              <a:buFont typeface="Arial" panose="020B0604020202020204" pitchFamily="34" charset="0"/>
              <a:buChar char="•"/>
            </a:pPr>
            <a:r>
              <a:rPr lang="zh-TW" altLang="en-US" sz="2400" b="1" kern="1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薪酬談判</a:t>
            </a:r>
            <a:endParaRPr lang="en-US" altLang="zh-TW" sz="2400" b="1" kern="1200" dirty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74607" defTabSz="1828617">
              <a:buClrTx/>
            </a:pPr>
            <a:endParaRPr lang="en-US" altLang="zh-TW" sz="2400" b="1" kern="1200" dirty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86" name="肘形接點 85"/>
          <p:cNvCxnSpPr>
            <a:endCxn id="84" idx="0"/>
          </p:cNvCxnSpPr>
          <p:nvPr/>
        </p:nvCxnSpPr>
        <p:spPr>
          <a:xfrm>
            <a:off x="11393795" y="1311619"/>
            <a:ext cx="11457787" cy="2724249"/>
          </a:xfrm>
          <a:prstGeom prst="bentConnector2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9" name="矩形 88"/>
          <p:cNvSpPr/>
          <p:nvPr/>
        </p:nvSpPr>
        <p:spPr>
          <a:xfrm>
            <a:off x="18392881" y="6669787"/>
            <a:ext cx="3028517" cy="3608744"/>
          </a:xfrm>
          <a:prstGeom prst="rect">
            <a:avLst/>
          </a:prstGeom>
          <a:solidFill>
            <a:schemeClr val="accent6">
              <a:lumMod val="5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828617">
              <a:buClrTx/>
            </a:pPr>
            <a:endParaRPr lang="en-US" altLang="zh-TW" sz="3733" b="1" kern="1200" dirty="0">
              <a:solidFill>
                <a:srgbClr val="FFFF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 defTabSz="1828617">
              <a:buClrTx/>
            </a:pPr>
            <a:endParaRPr lang="en-US" altLang="zh-TW" sz="3733" b="1" kern="1200" dirty="0">
              <a:solidFill>
                <a:srgbClr val="FFFF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 defTabSz="1828617">
              <a:buClrTx/>
            </a:pPr>
            <a:r>
              <a:rPr lang="zh-TW" altLang="en-US" sz="3733" b="1" kern="1200" dirty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面試前準備</a:t>
            </a:r>
            <a:endParaRPr lang="en-US" altLang="zh-TW" sz="3733" b="1" kern="1200" dirty="0">
              <a:solidFill>
                <a:srgbClr val="FFFF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 defTabSz="1828617">
              <a:buClrTx/>
            </a:pPr>
            <a:r>
              <a:rPr lang="en-US" altLang="zh-TW" sz="2400" b="1" kern="1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CSR+</a:t>
            </a:r>
            <a:r>
              <a:rPr lang="zh-TW" altLang="en-US" sz="2400" b="1" kern="1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課長</a:t>
            </a:r>
            <a:endParaRPr lang="en-US" altLang="zh-TW" sz="2400" b="1" kern="1200" dirty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 defTabSz="1828617">
              <a:buClrTx/>
            </a:pPr>
            <a:endParaRPr lang="en-US" altLang="zh-TW" sz="2400" b="1" kern="1200" dirty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39697" indent="-365090" defTabSz="1828617">
              <a:buClrTx/>
              <a:buFont typeface="Arial" panose="020B0604020202020204" pitchFamily="34" charset="0"/>
              <a:buChar char="•"/>
            </a:pPr>
            <a:r>
              <a:rPr lang="zh-TW" altLang="en-US" sz="2400" b="1" kern="1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客戶面試重點</a:t>
            </a:r>
            <a:endParaRPr lang="en-US" altLang="zh-TW" sz="2400" b="1" kern="1200" dirty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39697" indent="-365090" defTabSz="1828617">
              <a:buClrTx/>
              <a:buFont typeface="Arial" panose="020B0604020202020204" pitchFamily="34" charset="0"/>
              <a:buChar char="•"/>
            </a:pPr>
            <a:r>
              <a:rPr lang="zh-TW" altLang="en-US" sz="2400" b="1" kern="1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職缺重點</a:t>
            </a:r>
            <a:endParaRPr lang="en-US" altLang="zh-TW" sz="2400" b="1" kern="1200" dirty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39697" indent="-365090" defTabSz="1828617">
              <a:buClrTx/>
              <a:buFont typeface="Arial" panose="020B0604020202020204" pitchFamily="34" charset="0"/>
              <a:buChar char="•"/>
            </a:pPr>
            <a:r>
              <a:rPr lang="zh-TW" altLang="en-US" sz="2400" b="1" kern="1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技能相符程度</a:t>
            </a:r>
            <a:endParaRPr lang="en-US" altLang="zh-TW" sz="2400" b="1" kern="1200" dirty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39697" indent="-365090" defTabSz="1828617">
              <a:buClrTx/>
              <a:buFont typeface="Arial" panose="020B0604020202020204" pitchFamily="34" charset="0"/>
              <a:buChar char="•"/>
            </a:pPr>
            <a:r>
              <a:rPr lang="zh-TW" altLang="en-US" sz="2400" b="1" kern="1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面試特別提示</a:t>
            </a:r>
            <a:endParaRPr lang="en-US" altLang="zh-TW" sz="2400" b="1" kern="1200" dirty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39697" indent="-365090" defTabSz="1828617">
              <a:buClrTx/>
              <a:buFont typeface="Arial" panose="020B0604020202020204" pitchFamily="34" charset="0"/>
              <a:buChar char="•"/>
            </a:pPr>
            <a:endParaRPr lang="en-US" altLang="zh-TW" sz="2400" b="1" kern="1200" dirty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74607" defTabSz="1828617">
              <a:buClrTx/>
            </a:pPr>
            <a:endParaRPr lang="en-US" altLang="zh-TW" sz="2400" b="1" kern="1200" dirty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39697" indent="-365090" defTabSz="1828617">
              <a:buClrTx/>
              <a:buFont typeface="Arial" panose="020B0604020202020204" pitchFamily="34" charset="0"/>
              <a:buChar char="•"/>
            </a:pPr>
            <a:endParaRPr lang="en-US" altLang="zh-TW" sz="2400" b="1" kern="1200" dirty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39697" indent="-365090" defTabSz="1828617">
              <a:buClrTx/>
              <a:buFont typeface="Arial" panose="020B0604020202020204" pitchFamily="34" charset="0"/>
              <a:buChar char="•"/>
            </a:pPr>
            <a:endParaRPr lang="en-US" altLang="zh-TW" sz="2400" b="1" kern="1200" dirty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93" name="直線單箭頭接點 92"/>
          <p:cNvCxnSpPr>
            <a:endCxn id="71" idx="3"/>
          </p:cNvCxnSpPr>
          <p:nvPr/>
        </p:nvCxnSpPr>
        <p:spPr>
          <a:xfrm flipH="1">
            <a:off x="17302602" y="8237536"/>
            <a:ext cx="1190849" cy="1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99" name="文字方塊 98"/>
          <p:cNvSpPr txBox="1"/>
          <p:nvPr/>
        </p:nvSpPr>
        <p:spPr>
          <a:xfrm>
            <a:off x="12698515" y="2554012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828617">
              <a:buClrTx/>
            </a:pPr>
            <a:endParaRPr lang="zh-TW" altLang="en-US" sz="2400" kern="1200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7751477" y="6170541"/>
            <a:ext cx="9121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28617">
              <a:buClrTx/>
            </a:pPr>
            <a:r>
              <a:rPr lang="en-US" altLang="zh-TW" sz="4800" b="1" kern="1200" dirty="0">
                <a:solidFill>
                  <a:srgbClr val="FFFF00"/>
                </a:solidFill>
                <a:latin typeface="Bodoni MT Black" panose="02070A03080606020203" pitchFamily="18" charset="0"/>
                <a:ea typeface="新細明體" panose="02020500000000000000" pitchFamily="18" charset="-120"/>
                <a:cs typeface="+mn-cs"/>
              </a:rPr>
              <a:t>A</a:t>
            </a:r>
            <a:endParaRPr lang="zh-TW" altLang="en-US" sz="4800" b="1" kern="1200" dirty="0">
              <a:solidFill>
                <a:srgbClr val="FFFF00"/>
              </a:solidFill>
              <a:latin typeface="Bodoni MT Black" panose="02070A03080606020203" pitchFamily="18" charset="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7" name="文字方塊 46"/>
          <p:cNvSpPr txBox="1"/>
          <p:nvPr/>
        </p:nvSpPr>
        <p:spPr>
          <a:xfrm>
            <a:off x="12265768" y="5077149"/>
            <a:ext cx="9121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28617">
              <a:buClrTx/>
            </a:pPr>
            <a:r>
              <a:rPr lang="en-US" altLang="zh-TW" sz="4800" b="1" kern="1200" dirty="0">
                <a:solidFill>
                  <a:srgbClr val="FFFF00"/>
                </a:solidFill>
                <a:latin typeface="Bodoni MT Black" panose="02070A03080606020203" pitchFamily="18" charset="0"/>
                <a:ea typeface="新細明體" panose="02020500000000000000" pitchFamily="18" charset="-120"/>
                <a:cs typeface="+mn-cs"/>
              </a:rPr>
              <a:t>B</a:t>
            </a:r>
            <a:endParaRPr lang="zh-TW" altLang="en-US" sz="4800" b="1" kern="1200" dirty="0">
              <a:solidFill>
                <a:srgbClr val="FFFF00"/>
              </a:solidFill>
              <a:latin typeface="Bodoni MT Black" panose="02070A03080606020203" pitchFamily="18" charset="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8" name="文字方塊 47"/>
          <p:cNvSpPr txBox="1"/>
          <p:nvPr/>
        </p:nvSpPr>
        <p:spPr>
          <a:xfrm>
            <a:off x="16166287" y="4980621"/>
            <a:ext cx="9121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28617">
              <a:buClrTx/>
            </a:pPr>
            <a:r>
              <a:rPr lang="en-US" altLang="zh-TW" sz="4800" b="1" kern="1200" dirty="0">
                <a:solidFill>
                  <a:srgbClr val="FFFF00"/>
                </a:solidFill>
                <a:latin typeface="Bodoni MT Black" panose="02070A03080606020203" pitchFamily="18" charset="0"/>
                <a:ea typeface="新細明體" panose="02020500000000000000" pitchFamily="18" charset="-120"/>
                <a:cs typeface="+mn-cs"/>
              </a:rPr>
              <a:t>C</a:t>
            </a:r>
            <a:endParaRPr lang="zh-TW" altLang="en-US" sz="4800" b="1" kern="1200" dirty="0">
              <a:solidFill>
                <a:srgbClr val="FFFF00"/>
              </a:solidFill>
              <a:latin typeface="Bodoni MT Black" panose="02070A03080606020203" pitchFamily="18" charset="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0" name="文字方塊 49"/>
          <p:cNvSpPr txBox="1"/>
          <p:nvPr/>
        </p:nvSpPr>
        <p:spPr>
          <a:xfrm>
            <a:off x="20701424" y="9535282"/>
            <a:ext cx="9121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28617">
              <a:buClrTx/>
            </a:pPr>
            <a:r>
              <a:rPr lang="en-US" altLang="zh-TW" sz="4800" kern="1200" dirty="0">
                <a:solidFill>
                  <a:srgbClr val="FFFF00"/>
                </a:solidFill>
                <a:latin typeface="Bodoni MT Black" panose="02070A03080606020203" pitchFamily="18" charset="0"/>
                <a:ea typeface="新細明體" panose="02020500000000000000" pitchFamily="18" charset="-120"/>
                <a:cs typeface="+mn-cs"/>
              </a:rPr>
              <a:t>D</a:t>
            </a:r>
            <a:endParaRPr lang="zh-TW" altLang="en-US" sz="4800" kern="1200" dirty="0">
              <a:solidFill>
                <a:srgbClr val="FFFF00"/>
              </a:solidFill>
              <a:latin typeface="Bodoni MT Black" panose="02070A03080606020203" pitchFamily="18" charset="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1" name="文字方塊 50"/>
          <p:cNvSpPr txBox="1"/>
          <p:nvPr/>
        </p:nvSpPr>
        <p:spPr>
          <a:xfrm>
            <a:off x="16529786" y="9645699"/>
            <a:ext cx="9121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28617">
              <a:buClrTx/>
            </a:pPr>
            <a:r>
              <a:rPr lang="en-US" altLang="zh-TW" sz="4800" b="1" kern="1200" dirty="0">
                <a:solidFill>
                  <a:srgbClr val="FFFF00"/>
                </a:solidFill>
                <a:latin typeface="Bodoni MT Black" panose="02070A03080606020203" pitchFamily="18" charset="0"/>
                <a:ea typeface="新細明體" panose="02020500000000000000" pitchFamily="18" charset="-120"/>
                <a:cs typeface="+mn-cs"/>
              </a:rPr>
              <a:t>E</a:t>
            </a:r>
            <a:endParaRPr lang="zh-TW" altLang="en-US" sz="4800" b="1" kern="1200" dirty="0">
              <a:solidFill>
                <a:srgbClr val="FFFF00"/>
              </a:solidFill>
              <a:latin typeface="Bodoni MT Black" panose="02070A03080606020203" pitchFamily="18" charset="0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77927" y="985838"/>
            <a:ext cx="8667661" cy="10486851"/>
          </a:xfrm>
          <a:prstGeom prst="rect">
            <a:avLst/>
          </a:prstGeom>
        </p:spPr>
      </p:pic>
      <p:cxnSp>
        <p:nvCxnSpPr>
          <p:cNvPr id="110" name="直線單箭頭接點 109"/>
          <p:cNvCxnSpPr/>
          <p:nvPr/>
        </p:nvCxnSpPr>
        <p:spPr>
          <a:xfrm flipV="1">
            <a:off x="11393795" y="1275701"/>
            <a:ext cx="0" cy="554448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13" name="直線單箭頭接點 112"/>
          <p:cNvCxnSpPr/>
          <p:nvPr/>
        </p:nvCxnSpPr>
        <p:spPr>
          <a:xfrm flipV="1">
            <a:off x="15500044" y="1332994"/>
            <a:ext cx="0" cy="465918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036" name="矩形 1035"/>
          <p:cNvSpPr/>
          <p:nvPr/>
        </p:nvSpPr>
        <p:spPr>
          <a:xfrm>
            <a:off x="11461755" y="1321444"/>
            <a:ext cx="11079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828617">
              <a:buClrTx/>
            </a:pPr>
            <a:r>
              <a:rPr lang="zh-TW" altLang="en-US" sz="2400" b="1" kern="12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不通過</a:t>
            </a:r>
            <a:endParaRPr lang="en-US" altLang="zh-TW" sz="2400" b="1" kern="1200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037" name="矩形 1036"/>
          <p:cNvSpPr/>
          <p:nvPr/>
        </p:nvSpPr>
        <p:spPr>
          <a:xfrm>
            <a:off x="15701823" y="1375895"/>
            <a:ext cx="11079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828617">
              <a:buClrTx/>
            </a:pPr>
            <a:r>
              <a:rPr lang="zh-TW" altLang="en-US" sz="2400" b="1" kern="12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不通過</a:t>
            </a:r>
            <a:endParaRPr lang="en-US" altLang="zh-TW" sz="2400" b="1" kern="1200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0591122" y="8902230"/>
            <a:ext cx="522900" cy="6667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828617">
              <a:buClrTx/>
            </a:pPr>
            <a:r>
              <a:rPr lang="en-US" altLang="zh-TW" sz="3733" b="1" kern="1200" dirty="0">
                <a:solidFill>
                  <a:srgbClr val="FFFF00"/>
                </a:solidFill>
                <a:latin typeface="Bodoni MT Black" panose="02070A03080606020203" pitchFamily="18" charset="0"/>
                <a:ea typeface="新細明體" panose="02020500000000000000" pitchFamily="18" charset="-120"/>
                <a:cs typeface="+mn-cs"/>
              </a:rPr>
              <a:t>F</a:t>
            </a:r>
            <a:endParaRPr lang="zh-TW" altLang="en-US" sz="3733" b="1" kern="1200" dirty="0">
              <a:solidFill>
                <a:srgbClr val="FFFF00"/>
              </a:solidFill>
              <a:latin typeface="Bodoni MT Black" panose="02070A03080606020203" pitchFamily="18" charset="0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801046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3981" y="946739"/>
            <a:ext cx="20797284" cy="11607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3864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9041" y="989269"/>
            <a:ext cx="20439861" cy="11408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2015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3981" y="1074330"/>
            <a:ext cx="20839814" cy="11631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2173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2958" y="1053064"/>
            <a:ext cx="20478307" cy="11429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7953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3982" y="1010535"/>
            <a:ext cx="20095534" cy="11216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59710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0">
          <a:extLst>
            <a:ext uri="{FF2B5EF4-FFF2-40B4-BE49-F238E27FC236}">
              <a16:creationId xmlns:a16="http://schemas.microsoft.com/office/drawing/2014/main" id="{535DEC28-9D1F-1F0D-4306-6F860840D7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Google Shape;1061;p38">
            <a:extLst>
              <a:ext uri="{FF2B5EF4-FFF2-40B4-BE49-F238E27FC236}">
                <a16:creationId xmlns:a16="http://schemas.microsoft.com/office/drawing/2014/main" id="{93CD0F05-5676-31CF-1B16-4661E2967CF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109377" y="5785887"/>
            <a:ext cx="3618739" cy="2033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2286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18000"/>
              <a:buNone/>
            </a:pPr>
            <a:r>
              <a:rPr lang="zh-TW" dirty="0"/>
              <a:t>0</a:t>
            </a:r>
            <a:r>
              <a:rPr lang="en-US" altLang="zh-TW" dirty="0"/>
              <a:t>3</a:t>
            </a:r>
          </a:p>
          <a:p>
            <a:pPr marL="457200" lvl="0" indent="-2286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18000"/>
              <a:buNone/>
            </a:pPr>
            <a:endParaRPr lang="en-US" altLang="zh-TW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3388DEEC-31F2-416A-BB73-3DA357D79B5F}"/>
              </a:ext>
            </a:extLst>
          </p:cNvPr>
          <p:cNvSpPr/>
          <p:nvPr/>
        </p:nvSpPr>
        <p:spPr>
          <a:xfrm>
            <a:off x="4728116" y="6314710"/>
            <a:ext cx="13251544" cy="964367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457200" lvl="0" indent="-228600" defTabSz="1219078">
              <a:lnSpc>
                <a:spcPts val="6770"/>
              </a:lnSpc>
              <a:spcBef>
                <a:spcPct val="0"/>
              </a:spcBef>
              <a:buClrTx/>
              <a:buSzPts val="6600"/>
              <a:tabLst>
                <a:tab pos="1987775" algn="l"/>
                <a:tab pos="2466939" algn="l"/>
              </a:tabLst>
              <a:defRPr/>
            </a:pPr>
            <a:r>
              <a:rPr lang="en-US" altLang="zh-TW" sz="6600" b="1" dirty="0"/>
              <a:t>Backend + SRE  (Louis)</a:t>
            </a:r>
            <a:endParaRPr lang="zh-TW" altLang="en-US" sz="6600" b="1" kern="1200" spc="304" dirty="0">
              <a:solidFill>
                <a:srgbClr val="006086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  <p:extLst>
      <p:ext uri="{BB962C8B-B14F-4D97-AF65-F5344CB8AC3E}">
        <p14:creationId xmlns:p14="http://schemas.microsoft.com/office/powerpoint/2010/main" val="191954895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FD7604-9EA2-E78F-5550-D030059D53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7FB95BC9-9370-D5F4-CC13-478F00486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5053" y="696384"/>
            <a:ext cx="16481571" cy="1488016"/>
          </a:xfrm>
        </p:spPr>
        <p:txBody>
          <a:bodyPr>
            <a:normAutofit/>
          </a:bodyPr>
          <a:lstStyle/>
          <a:p>
            <a:pPr marL="16510" lvl="0">
              <a:spcBef>
                <a:spcPts val="127"/>
              </a:spcBef>
              <a:tabLst>
                <a:tab pos="1987775" algn="l"/>
                <a:tab pos="2466939" algn="l"/>
              </a:tabLst>
            </a:pPr>
            <a:r>
              <a:rPr lang="en" altLang="zh-TW" dirty="0">
                <a:latin typeface="+mn-ea"/>
                <a:ea typeface="+mn-ea"/>
              </a:rPr>
              <a:t>Infra</a:t>
            </a:r>
            <a:endParaRPr lang="zh-TW" dirty="0">
              <a:latin typeface="+mn-ea"/>
              <a:ea typeface="+mn-ea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8855FEA-9A35-A9A6-3283-939A3A70A699}"/>
              </a:ext>
            </a:extLst>
          </p:cNvPr>
          <p:cNvSpPr/>
          <p:nvPr/>
        </p:nvSpPr>
        <p:spPr>
          <a:xfrm>
            <a:off x="1930252" y="2184400"/>
            <a:ext cx="21425047" cy="8347542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685800" indent="-685800">
              <a:lnSpc>
                <a:spcPct val="150000"/>
              </a:lnSpc>
              <a:buFont typeface="Wingdings" pitchFamily="2" charset="2"/>
              <a:buChar char="u"/>
            </a:pPr>
            <a:r>
              <a:rPr lang="en-US" sz="5200" b="1" dirty="0">
                <a:latin typeface="+mn-ea"/>
                <a:ea typeface="+mn-ea"/>
              </a:rPr>
              <a:t>Cloud Run</a:t>
            </a:r>
            <a:r>
              <a:rPr lang="zh-TW" altLang="en-US" sz="5200" b="1" dirty="0">
                <a:latin typeface="+mn-ea"/>
                <a:ea typeface="+mn-ea"/>
              </a:rPr>
              <a:t> </a:t>
            </a:r>
            <a:r>
              <a:rPr lang="en-US" altLang="zh-TW" sz="5200" b="1" dirty="0">
                <a:latin typeface="+mn-ea"/>
                <a:ea typeface="+mn-ea"/>
              </a:rPr>
              <a:t>+ </a:t>
            </a:r>
            <a:r>
              <a:rPr lang="en-US" altLang="zh-TW" sz="5200" b="1" dirty="0" err="1">
                <a:latin typeface="+mn-ea"/>
                <a:ea typeface="+mn-ea"/>
              </a:rPr>
              <a:t>FastAPI</a:t>
            </a:r>
            <a:r>
              <a:rPr lang="en-US" sz="5200" b="1" dirty="0" err="1">
                <a:latin typeface="+mn-ea"/>
                <a:ea typeface="+mn-ea"/>
              </a:rPr>
              <a:t>（ServerLess</a:t>
            </a:r>
            <a:r>
              <a:rPr lang="zh-TW" altLang="en-US" sz="5200" b="1" dirty="0">
                <a:latin typeface="+mn-ea"/>
                <a:ea typeface="+mn-ea"/>
              </a:rPr>
              <a:t>＋ </a:t>
            </a:r>
            <a:r>
              <a:rPr lang="en-US" sz="5200" b="1" dirty="0">
                <a:latin typeface="+mn-ea"/>
                <a:ea typeface="+mn-ea"/>
              </a:rPr>
              <a:t>API </a:t>
            </a:r>
            <a:r>
              <a:rPr lang="zh-TW" altLang="en-US" sz="5200" b="1" dirty="0">
                <a:latin typeface="+mn-ea"/>
                <a:ea typeface="+mn-ea"/>
              </a:rPr>
              <a:t>）</a:t>
            </a:r>
          </a:p>
          <a:p>
            <a:pPr marL="685800" indent="-685800">
              <a:lnSpc>
                <a:spcPct val="150000"/>
              </a:lnSpc>
              <a:buFont typeface="Wingdings" pitchFamily="2" charset="2"/>
              <a:buChar char="u"/>
            </a:pPr>
            <a:r>
              <a:rPr lang="en-US" sz="5200" b="1" dirty="0">
                <a:latin typeface="+mn-ea"/>
                <a:ea typeface="+mn-ea"/>
              </a:rPr>
              <a:t>Docker </a:t>
            </a:r>
            <a:r>
              <a:rPr lang="zh-TW" altLang="en-US" sz="5200" b="1" dirty="0">
                <a:latin typeface="+mn-ea"/>
                <a:ea typeface="+mn-ea"/>
              </a:rPr>
              <a:t>容器（統一執行環境）</a:t>
            </a:r>
          </a:p>
          <a:p>
            <a:pPr marL="685800" indent="-685800">
              <a:lnSpc>
                <a:spcPct val="150000"/>
              </a:lnSpc>
              <a:buFont typeface="Wingdings" pitchFamily="2" charset="2"/>
              <a:buChar char="u"/>
            </a:pPr>
            <a:r>
              <a:rPr lang="en-US" sz="5200" b="1" dirty="0">
                <a:latin typeface="+mn-ea"/>
                <a:ea typeface="+mn-ea"/>
              </a:rPr>
              <a:t>Feature Pipeline</a:t>
            </a:r>
            <a:r>
              <a:rPr lang="zh-TW" altLang="en-US" sz="5200" b="1" dirty="0">
                <a:latin typeface="+mn-ea"/>
                <a:ea typeface="+mn-ea"/>
              </a:rPr>
              <a:t> </a:t>
            </a:r>
            <a:r>
              <a:rPr lang="en-US" altLang="zh-TW" sz="5200" b="1" dirty="0">
                <a:latin typeface="+mn-ea"/>
                <a:ea typeface="+mn-ea"/>
              </a:rPr>
              <a:t>+ </a:t>
            </a:r>
            <a:r>
              <a:rPr lang="en-US" altLang="zh-TW" sz="5200" b="1" dirty="0" err="1">
                <a:latin typeface="+mn-ea"/>
                <a:ea typeface="+mn-ea"/>
              </a:rPr>
              <a:t>XGBoost</a:t>
            </a:r>
            <a:r>
              <a:rPr lang="en-US" altLang="zh-TW" sz="5200" b="1" dirty="0">
                <a:latin typeface="+mn-ea"/>
                <a:ea typeface="+mn-ea"/>
              </a:rPr>
              <a:t> </a:t>
            </a:r>
            <a:r>
              <a:rPr lang="en-US" sz="5200" b="1" dirty="0">
                <a:latin typeface="+mn-ea"/>
                <a:ea typeface="+mn-ea"/>
              </a:rPr>
              <a:t>（</a:t>
            </a:r>
            <a:r>
              <a:rPr lang="zh-TW" altLang="en-US" sz="5200" b="1" dirty="0">
                <a:latin typeface="+mn-ea"/>
                <a:ea typeface="+mn-ea"/>
              </a:rPr>
              <a:t>特徵工程</a:t>
            </a:r>
            <a:r>
              <a:rPr lang="en-US" altLang="zh-TW" sz="5200" b="1" dirty="0">
                <a:latin typeface="+mn-ea"/>
                <a:ea typeface="+mn-ea"/>
              </a:rPr>
              <a:t> +</a:t>
            </a:r>
            <a:r>
              <a:rPr lang="zh-TW" altLang="en-US" sz="5200" b="1" dirty="0">
                <a:latin typeface="+mn-ea"/>
                <a:ea typeface="+mn-ea"/>
              </a:rPr>
              <a:t>風險評估模型 </a:t>
            </a:r>
            <a:r>
              <a:rPr lang="en-US" altLang="zh-TW" sz="5200" b="1" dirty="0">
                <a:latin typeface="+mn-ea"/>
                <a:ea typeface="+mn-ea"/>
              </a:rPr>
              <a:t>Wesley</a:t>
            </a:r>
            <a:r>
              <a:rPr lang="zh-TW" altLang="en-US" sz="5200" b="1" dirty="0">
                <a:latin typeface="+mn-ea"/>
                <a:ea typeface="+mn-ea"/>
              </a:rPr>
              <a:t>）</a:t>
            </a:r>
          </a:p>
          <a:p>
            <a:pPr marL="685800" indent="-685800">
              <a:lnSpc>
                <a:spcPct val="150000"/>
              </a:lnSpc>
              <a:buFont typeface="Wingdings" pitchFamily="2" charset="2"/>
              <a:buChar char="u"/>
            </a:pPr>
            <a:r>
              <a:rPr lang="en-US" altLang="zh-TW" sz="5200" b="1" dirty="0">
                <a:latin typeface="+mn-ea"/>
                <a:ea typeface="+mn-ea"/>
              </a:rPr>
              <a:t>LLM </a:t>
            </a:r>
            <a:r>
              <a:rPr lang="zh-TW" altLang="en-US" sz="5200" b="1" dirty="0">
                <a:latin typeface="+mn-ea"/>
                <a:ea typeface="+mn-ea"/>
              </a:rPr>
              <a:t>服務</a:t>
            </a:r>
            <a:r>
              <a:rPr lang="en-US" altLang="zh-TW" sz="5200" b="1" dirty="0">
                <a:latin typeface="+mn-ea"/>
                <a:ea typeface="+mn-ea"/>
              </a:rPr>
              <a:t> (OpenAI LLM (gpt-4o / mini) </a:t>
            </a:r>
            <a:r>
              <a:rPr lang="zh-TW" altLang="en-US" sz="5200" b="1" dirty="0">
                <a:latin typeface="+mn-ea"/>
                <a:ea typeface="+mn-ea"/>
              </a:rPr>
              <a:t>負責解釋風險 </a:t>
            </a:r>
            <a:r>
              <a:rPr lang="en-US" altLang="zh-TW" sz="5200" b="1" dirty="0">
                <a:latin typeface="+mn-ea"/>
                <a:ea typeface="+mn-ea"/>
              </a:rPr>
              <a:t>+ </a:t>
            </a:r>
            <a:r>
              <a:rPr lang="zh-TW" altLang="en-US" sz="5200" b="1" dirty="0">
                <a:latin typeface="+mn-ea"/>
                <a:ea typeface="+mn-ea"/>
              </a:rPr>
              <a:t>對話）</a:t>
            </a:r>
          </a:p>
          <a:p>
            <a:pPr marL="685800" indent="-685800">
              <a:lnSpc>
                <a:spcPct val="150000"/>
              </a:lnSpc>
              <a:buFont typeface="Wingdings" pitchFamily="2" charset="2"/>
              <a:buChar char="u"/>
            </a:pPr>
            <a:r>
              <a:rPr lang="en-US" sz="5200" b="1" dirty="0" err="1">
                <a:latin typeface="+mn-ea"/>
                <a:ea typeface="+mn-ea"/>
              </a:rPr>
              <a:t>Redis（Session</a:t>
            </a:r>
            <a:r>
              <a:rPr lang="en-US" sz="5200" b="1" dirty="0">
                <a:latin typeface="+mn-ea"/>
                <a:ea typeface="+mn-ea"/>
              </a:rPr>
              <a:t> </a:t>
            </a:r>
            <a:r>
              <a:rPr lang="zh-TW" altLang="en-US" sz="5200" b="1" dirty="0">
                <a:latin typeface="+mn-ea"/>
                <a:ea typeface="+mn-ea"/>
              </a:rPr>
              <a:t>記憶體）</a:t>
            </a:r>
          </a:p>
          <a:p>
            <a:pPr marL="685800" indent="-685800">
              <a:lnSpc>
                <a:spcPct val="150000"/>
              </a:lnSpc>
              <a:buFont typeface="Wingdings" pitchFamily="2" charset="2"/>
              <a:buChar char="u"/>
            </a:pPr>
            <a:r>
              <a:rPr lang="en-US" sz="5200" b="1" dirty="0">
                <a:latin typeface="+mn-ea"/>
                <a:ea typeface="+mn-ea"/>
              </a:rPr>
              <a:t>Artifact Registry（</a:t>
            </a:r>
            <a:r>
              <a:rPr lang="zh-TW" altLang="en-US" sz="5200" b="1" dirty="0">
                <a:latin typeface="+mn-ea"/>
                <a:ea typeface="+mn-ea"/>
              </a:rPr>
              <a:t>儲存模型與映像檔）</a:t>
            </a:r>
          </a:p>
          <a:p>
            <a:pPr marL="685800" indent="-685800">
              <a:lnSpc>
                <a:spcPct val="150000"/>
              </a:lnSpc>
              <a:buFont typeface="Wingdings" pitchFamily="2" charset="2"/>
              <a:buChar char="u"/>
            </a:pPr>
            <a:r>
              <a:rPr lang="en-US" sz="5200" b="1" dirty="0">
                <a:latin typeface="+mn-ea"/>
                <a:ea typeface="+mn-ea"/>
              </a:rPr>
              <a:t>CI/</a:t>
            </a:r>
            <a:r>
              <a:rPr lang="en-US" sz="5200" b="1" dirty="0" err="1">
                <a:latin typeface="+mn-ea"/>
                <a:ea typeface="+mn-ea"/>
              </a:rPr>
              <a:t>CD：GitHub</a:t>
            </a:r>
            <a:r>
              <a:rPr lang="en-US" sz="5200" b="1" dirty="0">
                <a:latin typeface="+mn-ea"/>
                <a:ea typeface="+mn-ea"/>
              </a:rPr>
              <a:t> → Actions → Cloud Build → Cloud Run</a:t>
            </a:r>
          </a:p>
        </p:txBody>
      </p:sp>
    </p:spTree>
    <p:extLst>
      <p:ext uri="{BB962C8B-B14F-4D97-AF65-F5344CB8AC3E}">
        <p14:creationId xmlns:p14="http://schemas.microsoft.com/office/powerpoint/2010/main" val="36598174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899918-7B86-B70C-6936-D25BC1B672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56352A7A-4B51-E6B3-74BE-16267BA3DD67}"/>
              </a:ext>
            </a:extLst>
          </p:cNvPr>
          <p:cNvSpPr/>
          <p:nvPr/>
        </p:nvSpPr>
        <p:spPr>
          <a:xfrm>
            <a:off x="1523901" y="2489200"/>
            <a:ext cx="10504756" cy="10566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defTabSz="1219078">
              <a:lnSpc>
                <a:spcPct val="120000"/>
              </a:lnSpc>
              <a:spcBef>
                <a:spcPts val="667"/>
              </a:spcBef>
            </a:pPr>
            <a:r>
              <a:rPr lang="en-US" sz="4000" b="1" kern="1200" dirty="0" err="1">
                <a:solidFill>
                  <a:schemeClr val="tx1"/>
                </a:solidFill>
                <a:latin typeface="+mn-ea"/>
                <a:ea typeface="+mn-ea"/>
                <a:cs typeface="+mn-cs"/>
              </a:rPr>
              <a:t>FastAPI</a:t>
            </a:r>
            <a:r>
              <a:rPr lang="en-US" sz="4000" b="1" kern="1200" dirty="0">
                <a:solidFill>
                  <a:schemeClr val="tx1"/>
                </a:solidFill>
                <a:latin typeface="+mn-ea"/>
                <a:ea typeface="+mn-ea"/>
                <a:cs typeface="+mn-cs"/>
              </a:rPr>
              <a:t> </a:t>
            </a:r>
          </a:p>
          <a:p>
            <a:pPr marL="457154" indent="-457154" defTabSz="1219078">
              <a:lnSpc>
                <a:spcPct val="120000"/>
              </a:lnSpc>
              <a:spcBef>
                <a:spcPts val="667"/>
              </a:spcBef>
              <a:buFont typeface="Arial" pitchFamily="34" charset="0"/>
              <a:buChar char="•"/>
            </a:pPr>
            <a:r>
              <a:rPr lang="zh-TW" altLang="en-US" sz="4000" b="1" kern="1200" dirty="0">
                <a:solidFill>
                  <a:schemeClr val="tx1"/>
                </a:solidFill>
                <a:latin typeface="+mn-ea"/>
                <a:ea typeface="+mn-ea"/>
                <a:cs typeface="+mn-cs"/>
              </a:rPr>
              <a:t>後端 </a:t>
            </a:r>
            <a:r>
              <a:rPr lang="en-US" sz="4000" b="1" kern="1200" dirty="0">
                <a:solidFill>
                  <a:schemeClr val="tx1"/>
                </a:solidFill>
                <a:latin typeface="+mn-ea"/>
                <a:ea typeface="+mn-ea"/>
                <a:cs typeface="+mn-cs"/>
              </a:rPr>
              <a:t>API </a:t>
            </a:r>
            <a:r>
              <a:rPr lang="zh-TW" altLang="en-US" sz="4000" b="1" kern="1200" dirty="0">
                <a:solidFill>
                  <a:schemeClr val="tx1"/>
                </a:solidFill>
                <a:latin typeface="+mn-ea"/>
                <a:ea typeface="+mn-ea"/>
                <a:cs typeface="+mn-cs"/>
              </a:rPr>
              <a:t>框架</a:t>
            </a:r>
          </a:p>
          <a:p>
            <a:pPr marL="457154" indent="-457154" defTabSz="1219078">
              <a:lnSpc>
                <a:spcPct val="120000"/>
              </a:lnSpc>
              <a:spcBef>
                <a:spcPts val="667"/>
              </a:spcBef>
              <a:buFont typeface="Arial" pitchFamily="34" charset="0"/>
              <a:buChar char="•"/>
            </a:pPr>
            <a:r>
              <a:rPr lang="zh-TW" altLang="en-US" sz="4000" b="1" kern="1200" dirty="0">
                <a:solidFill>
                  <a:schemeClr val="tx1"/>
                </a:solidFill>
                <a:latin typeface="+mn-ea"/>
                <a:ea typeface="+mn-ea"/>
                <a:cs typeface="+mn-cs"/>
              </a:rPr>
              <a:t>處理 </a:t>
            </a:r>
            <a:r>
              <a:rPr lang="en-US" altLang="zh-TW" sz="4000" b="1" kern="1200" dirty="0">
                <a:solidFill>
                  <a:schemeClr val="tx1"/>
                </a:solidFill>
                <a:latin typeface="+mn-ea"/>
                <a:ea typeface="+mn-ea"/>
                <a:cs typeface="+mn-cs"/>
              </a:rPr>
              <a:t>/</a:t>
            </a:r>
            <a:r>
              <a:rPr lang="en-US" sz="4000" b="1" kern="1200" dirty="0">
                <a:solidFill>
                  <a:schemeClr val="tx1"/>
                </a:solidFill>
                <a:latin typeface="+mn-ea"/>
                <a:ea typeface="+mn-ea"/>
                <a:cs typeface="+mn-cs"/>
              </a:rPr>
              <a:t>predict、/chat</a:t>
            </a:r>
          </a:p>
          <a:p>
            <a:pPr marL="457154" indent="-457154" defTabSz="1219078">
              <a:lnSpc>
                <a:spcPct val="120000"/>
              </a:lnSpc>
              <a:spcBef>
                <a:spcPts val="667"/>
              </a:spcBef>
              <a:buFont typeface="Arial" pitchFamily="34" charset="0"/>
              <a:buChar char="•"/>
            </a:pPr>
            <a:r>
              <a:rPr lang="zh-TW" altLang="en-US" sz="4000" b="1" kern="1200" dirty="0">
                <a:solidFill>
                  <a:schemeClr val="tx1"/>
                </a:solidFill>
                <a:latin typeface="+mn-ea"/>
                <a:ea typeface="+mn-ea"/>
                <a:cs typeface="+mn-cs"/>
              </a:rPr>
              <a:t>串接 </a:t>
            </a:r>
            <a:r>
              <a:rPr lang="en-US" sz="4000" b="1" kern="1200" dirty="0">
                <a:solidFill>
                  <a:schemeClr val="tx1"/>
                </a:solidFill>
                <a:latin typeface="+mn-ea"/>
                <a:ea typeface="+mn-ea"/>
                <a:cs typeface="+mn-cs"/>
              </a:rPr>
              <a:t>ML </a:t>
            </a:r>
            <a:r>
              <a:rPr lang="zh-TW" altLang="en-US" sz="4000" b="1" kern="1200" dirty="0">
                <a:solidFill>
                  <a:schemeClr val="tx1"/>
                </a:solidFill>
                <a:latin typeface="+mn-ea"/>
                <a:ea typeface="+mn-ea"/>
                <a:cs typeface="+mn-cs"/>
              </a:rPr>
              <a:t>模型與 </a:t>
            </a:r>
            <a:r>
              <a:rPr lang="en-US" sz="4000" b="1" kern="1200" dirty="0">
                <a:solidFill>
                  <a:schemeClr val="tx1"/>
                </a:solidFill>
                <a:latin typeface="+mn-ea"/>
                <a:ea typeface="+mn-ea"/>
                <a:cs typeface="+mn-cs"/>
              </a:rPr>
              <a:t>LLM</a:t>
            </a:r>
          </a:p>
          <a:p>
            <a:pPr defTabSz="1219078">
              <a:lnSpc>
                <a:spcPct val="120000"/>
              </a:lnSpc>
              <a:spcBef>
                <a:spcPts val="667"/>
              </a:spcBef>
            </a:pPr>
            <a:r>
              <a:rPr lang="en-US" sz="4000" b="1" kern="1200" dirty="0" err="1">
                <a:solidFill>
                  <a:schemeClr val="tx1"/>
                </a:solidFill>
                <a:latin typeface="+mn-ea"/>
                <a:ea typeface="+mn-ea"/>
                <a:cs typeface="+mn-cs"/>
              </a:rPr>
              <a:t>LLM（OpenAI</a:t>
            </a:r>
            <a:r>
              <a:rPr lang="en-US" sz="4000" b="1" kern="1200" dirty="0">
                <a:solidFill>
                  <a:schemeClr val="tx1"/>
                </a:solidFill>
                <a:latin typeface="+mn-ea"/>
                <a:ea typeface="+mn-ea"/>
                <a:cs typeface="+mn-cs"/>
              </a:rPr>
              <a:t> gpt-4o / gpt-4o-mini）</a:t>
            </a:r>
          </a:p>
          <a:p>
            <a:pPr marL="457154" indent="-457154" defTabSz="1219078">
              <a:lnSpc>
                <a:spcPct val="120000"/>
              </a:lnSpc>
              <a:spcBef>
                <a:spcPts val="667"/>
              </a:spcBef>
              <a:buFont typeface="Arial" pitchFamily="34" charset="0"/>
              <a:buChar char="•"/>
            </a:pPr>
            <a:r>
              <a:rPr lang="zh-TW" altLang="en-US" sz="4000" b="1" kern="1200" dirty="0">
                <a:solidFill>
                  <a:schemeClr val="tx1"/>
                </a:solidFill>
                <a:latin typeface="+mn-ea"/>
                <a:ea typeface="+mn-ea"/>
                <a:cs typeface="+mn-cs"/>
              </a:rPr>
              <a:t>提供智能回答</a:t>
            </a:r>
          </a:p>
          <a:p>
            <a:pPr marL="457154" indent="-457154" defTabSz="1219078">
              <a:lnSpc>
                <a:spcPct val="120000"/>
              </a:lnSpc>
              <a:spcBef>
                <a:spcPts val="667"/>
              </a:spcBef>
              <a:buFont typeface="Arial" pitchFamily="34" charset="0"/>
              <a:buChar char="•"/>
            </a:pPr>
            <a:r>
              <a:rPr lang="zh-TW" altLang="en-US" sz="4000" b="1" kern="1200" dirty="0">
                <a:solidFill>
                  <a:schemeClr val="tx1"/>
                </a:solidFill>
                <a:latin typeface="+mn-ea"/>
                <a:ea typeface="+mn-ea"/>
                <a:cs typeface="+mn-cs"/>
              </a:rPr>
              <a:t>解釋 </a:t>
            </a:r>
            <a:r>
              <a:rPr lang="en-US" sz="4000" b="1" kern="1200" dirty="0">
                <a:solidFill>
                  <a:schemeClr val="tx1"/>
                </a:solidFill>
                <a:latin typeface="+mn-ea"/>
                <a:ea typeface="+mn-ea"/>
                <a:cs typeface="+mn-cs"/>
              </a:rPr>
              <a:t>SHAP </a:t>
            </a:r>
            <a:r>
              <a:rPr lang="zh-TW" altLang="en-US" sz="4000" b="1" kern="1200" dirty="0">
                <a:solidFill>
                  <a:schemeClr val="tx1"/>
                </a:solidFill>
                <a:latin typeface="+mn-ea"/>
                <a:ea typeface="+mn-ea"/>
                <a:cs typeface="+mn-cs"/>
              </a:rPr>
              <a:t>特徵影響</a:t>
            </a:r>
          </a:p>
          <a:p>
            <a:pPr marL="457154" indent="-457154" defTabSz="1219078">
              <a:lnSpc>
                <a:spcPct val="120000"/>
              </a:lnSpc>
              <a:spcBef>
                <a:spcPts val="667"/>
              </a:spcBef>
              <a:buFont typeface="Arial" pitchFamily="34" charset="0"/>
              <a:buChar char="•"/>
            </a:pPr>
            <a:r>
              <a:rPr lang="zh-TW" altLang="en-US" sz="4000" b="1" kern="1200" dirty="0">
                <a:solidFill>
                  <a:schemeClr val="tx1"/>
                </a:solidFill>
                <a:latin typeface="+mn-ea"/>
                <a:ea typeface="+mn-ea"/>
                <a:cs typeface="+mn-cs"/>
              </a:rPr>
              <a:t>產生自然語言報告</a:t>
            </a:r>
          </a:p>
          <a:p>
            <a:pPr defTabSz="1219078">
              <a:lnSpc>
                <a:spcPct val="120000"/>
              </a:lnSpc>
              <a:spcBef>
                <a:spcPts val="667"/>
              </a:spcBef>
            </a:pPr>
            <a:r>
              <a:rPr lang="en-US" sz="4000" b="1" kern="1200" dirty="0" err="1">
                <a:solidFill>
                  <a:schemeClr val="tx1"/>
                </a:solidFill>
                <a:latin typeface="+mn-ea"/>
                <a:ea typeface="+mn-ea"/>
                <a:cs typeface="+mn-cs"/>
              </a:rPr>
              <a:t>Redis（Session</a:t>
            </a:r>
            <a:r>
              <a:rPr lang="en-US" sz="4000" b="1" kern="1200" dirty="0">
                <a:solidFill>
                  <a:schemeClr val="tx1"/>
                </a:solidFill>
                <a:latin typeface="+mn-ea"/>
                <a:ea typeface="+mn-ea"/>
                <a:cs typeface="+mn-cs"/>
              </a:rPr>
              <a:t> &amp; </a:t>
            </a:r>
            <a:r>
              <a:rPr lang="zh-TW" altLang="en-US" sz="4000" b="1" kern="1200" dirty="0">
                <a:solidFill>
                  <a:schemeClr val="tx1"/>
                </a:solidFill>
                <a:latin typeface="+mn-ea"/>
                <a:ea typeface="+mn-ea"/>
                <a:cs typeface="+mn-cs"/>
              </a:rPr>
              <a:t>快取記憶體）</a:t>
            </a:r>
          </a:p>
          <a:p>
            <a:pPr marL="457154" indent="-457154" defTabSz="1219078">
              <a:lnSpc>
                <a:spcPct val="120000"/>
              </a:lnSpc>
              <a:spcBef>
                <a:spcPts val="667"/>
              </a:spcBef>
              <a:buFont typeface="Arial" pitchFamily="34" charset="0"/>
              <a:buChar char="•"/>
            </a:pPr>
            <a:r>
              <a:rPr lang="zh-TW" altLang="en-US" sz="4000" b="1" kern="1200" dirty="0">
                <a:solidFill>
                  <a:schemeClr val="tx1"/>
                </a:solidFill>
                <a:latin typeface="+mn-ea"/>
                <a:ea typeface="+mn-ea"/>
                <a:cs typeface="+mn-cs"/>
              </a:rPr>
              <a:t>保存聊天室記憶</a:t>
            </a:r>
          </a:p>
          <a:p>
            <a:pPr marL="457154" indent="-457154" defTabSz="1219078">
              <a:lnSpc>
                <a:spcPct val="120000"/>
              </a:lnSpc>
              <a:spcBef>
                <a:spcPts val="667"/>
              </a:spcBef>
              <a:buFont typeface="Arial" pitchFamily="34" charset="0"/>
              <a:buChar char="•"/>
            </a:pPr>
            <a:r>
              <a:rPr lang="zh-TW" altLang="en-US" sz="4000" b="1" kern="1200" dirty="0">
                <a:solidFill>
                  <a:schemeClr val="tx1"/>
                </a:solidFill>
                <a:latin typeface="+mn-ea"/>
                <a:ea typeface="+mn-ea"/>
                <a:cs typeface="+mn-cs"/>
              </a:rPr>
              <a:t>快取 </a:t>
            </a:r>
            <a:r>
              <a:rPr lang="en-US" sz="4000" b="1" kern="1200" dirty="0">
                <a:solidFill>
                  <a:schemeClr val="tx1"/>
                </a:solidFill>
                <a:latin typeface="+mn-ea"/>
                <a:ea typeface="+mn-ea"/>
                <a:cs typeface="+mn-cs"/>
              </a:rPr>
              <a:t>LLM </a:t>
            </a:r>
            <a:r>
              <a:rPr lang="zh-TW" altLang="en-US" sz="4000" b="1" kern="1200" dirty="0">
                <a:solidFill>
                  <a:schemeClr val="tx1"/>
                </a:solidFill>
                <a:latin typeface="+mn-ea"/>
                <a:ea typeface="+mn-ea"/>
                <a:cs typeface="+mn-cs"/>
              </a:rPr>
              <a:t>回覆</a:t>
            </a:r>
          </a:p>
          <a:p>
            <a:pPr marL="457154" indent="-457154" defTabSz="1219078">
              <a:lnSpc>
                <a:spcPct val="120000"/>
              </a:lnSpc>
              <a:spcBef>
                <a:spcPts val="667"/>
              </a:spcBef>
              <a:buFont typeface="Arial" pitchFamily="34" charset="0"/>
              <a:buChar char="•"/>
            </a:pPr>
            <a:r>
              <a:rPr lang="zh-TW" altLang="en-US" sz="4000" b="1" kern="1200" dirty="0">
                <a:solidFill>
                  <a:schemeClr val="tx1"/>
                </a:solidFill>
                <a:latin typeface="+mn-ea"/>
                <a:ea typeface="+mn-ea"/>
                <a:cs typeface="+mn-cs"/>
              </a:rPr>
              <a:t>提升使用者體驗</a:t>
            </a:r>
            <a:endParaRPr lang="en-US" sz="4000" b="1" kern="1200" dirty="0">
              <a:solidFill>
                <a:schemeClr val="tx1"/>
              </a:solidFill>
              <a:latin typeface="+mn-ea"/>
              <a:ea typeface="+mn-ea"/>
              <a:cs typeface="+mn-cs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92EC02F-A54E-7954-195C-065001779E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699173" y="2489200"/>
            <a:ext cx="10159339" cy="10566400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Clr>
                <a:srgbClr val="000000"/>
              </a:buClr>
              <a:buNone/>
            </a:pPr>
            <a:r>
              <a:rPr lang="en" altLang="zh-TW" sz="4000" b="1" dirty="0" err="1">
                <a:latin typeface="+mn-ea"/>
                <a:ea typeface="+mn-ea"/>
                <a:sym typeface="Arial"/>
              </a:rPr>
              <a:t>FastAPI</a:t>
            </a:r>
            <a:r>
              <a:rPr lang="zh-TW" altLang="en-US" sz="4000" b="1" dirty="0">
                <a:latin typeface="+mn-ea"/>
                <a:ea typeface="+mn-ea"/>
                <a:sym typeface="Arial"/>
              </a:rPr>
              <a:t> 優勢 </a:t>
            </a:r>
            <a:r>
              <a:rPr lang="en-US" altLang="zh-TW" sz="4000" b="1" dirty="0">
                <a:latin typeface="+mn-ea"/>
                <a:ea typeface="+mn-ea"/>
                <a:sym typeface="Arial"/>
              </a:rPr>
              <a:t>(</a:t>
            </a:r>
            <a:r>
              <a:rPr lang="zh-TW" altLang="en-US" sz="4000" b="1" dirty="0">
                <a:latin typeface="+mn-ea"/>
                <a:ea typeface="+mn-ea"/>
              </a:rPr>
              <a:t>新一代主流</a:t>
            </a:r>
            <a:r>
              <a:rPr lang="zh-TW" altLang="en-US" sz="4000" b="1" dirty="0">
                <a:latin typeface="+mn-ea"/>
                <a:ea typeface="+mn-ea"/>
                <a:sym typeface="Arial"/>
              </a:rPr>
              <a:t>框架</a:t>
            </a:r>
            <a:r>
              <a:rPr lang="en-US" altLang="zh-TW" sz="4000" b="1" dirty="0">
                <a:latin typeface="+mn-ea"/>
                <a:ea typeface="+mn-ea"/>
                <a:sym typeface="Arial"/>
              </a:rPr>
              <a:t>)</a:t>
            </a:r>
            <a:endParaRPr lang="en" altLang="zh-TW" sz="4000" b="1" dirty="0">
              <a:latin typeface="+mn-ea"/>
              <a:ea typeface="+mn-ea"/>
              <a:sym typeface="Arial"/>
            </a:endParaRPr>
          </a:p>
          <a:p>
            <a:pPr>
              <a:buClr>
                <a:srgbClr val="000000"/>
              </a:buClr>
              <a:buFont typeface="Arial"/>
            </a:pPr>
            <a:r>
              <a:rPr lang="zh-TW" altLang="en-US" sz="4000" b="1" dirty="0">
                <a:latin typeface="+mn-ea"/>
                <a:ea typeface="+mn-ea"/>
                <a:sym typeface="Arial"/>
              </a:rPr>
              <a:t>高效能</a:t>
            </a:r>
            <a:r>
              <a:rPr lang="en-US" altLang="zh-TW" sz="4000" b="1" dirty="0">
                <a:latin typeface="+mn-ea"/>
                <a:ea typeface="+mn-ea"/>
                <a:sym typeface="Arial"/>
              </a:rPr>
              <a:t>API</a:t>
            </a:r>
            <a:r>
              <a:rPr lang="zh-TW" altLang="en-US" sz="4000" b="1" dirty="0">
                <a:latin typeface="+mn-ea"/>
                <a:ea typeface="+mn-ea"/>
                <a:sym typeface="Arial"/>
              </a:rPr>
              <a:t>框架</a:t>
            </a:r>
            <a:endParaRPr lang="en-US" altLang="zh-TW" sz="4000" b="1" dirty="0">
              <a:latin typeface="+mn-ea"/>
              <a:ea typeface="+mn-ea"/>
              <a:sym typeface="Arial"/>
            </a:endParaRPr>
          </a:p>
          <a:p>
            <a:pPr>
              <a:buClr>
                <a:srgbClr val="000000"/>
              </a:buClr>
              <a:buFont typeface="Arial"/>
            </a:pPr>
            <a:r>
              <a:rPr lang="zh-TW" altLang="en-US" sz="4000" b="1" dirty="0">
                <a:latin typeface="+mn-ea"/>
                <a:ea typeface="+mn-ea"/>
              </a:rPr>
              <a:t>原生 </a:t>
            </a:r>
            <a:r>
              <a:rPr lang="en" altLang="zh-TW" sz="4000" b="1" dirty="0">
                <a:latin typeface="+mn-ea"/>
                <a:ea typeface="+mn-ea"/>
              </a:rPr>
              <a:t>async/await</a:t>
            </a:r>
            <a:endParaRPr lang="en" altLang="zh-TW" sz="4000" b="1" dirty="0">
              <a:latin typeface="+mn-ea"/>
              <a:ea typeface="+mn-ea"/>
              <a:sym typeface="Arial"/>
            </a:endParaRPr>
          </a:p>
          <a:p>
            <a:pPr>
              <a:buClr>
                <a:srgbClr val="000000"/>
              </a:buClr>
              <a:buFont typeface="Arial"/>
            </a:pPr>
            <a:r>
              <a:rPr lang="zh-TW" altLang="en-US" sz="4000" b="1" dirty="0">
                <a:latin typeface="+mn-ea"/>
                <a:ea typeface="+mn-ea"/>
                <a:sym typeface="Arial"/>
              </a:rPr>
              <a:t>自動產生</a:t>
            </a:r>
            <a:r>
              <a:rPr lang="en" altLang="zh-TW" sz="4000" b="1" dirty="0">
                <a:latin typeface="+mn-ea"/>
                <a:ea typeface="+mn-ea"/>
                <a:sym typeface="Arial"/>
              </a:rPr>
              <a:t>Swagger API </a:t>
            </a:r>
            <a:r>
              <a:rPr lang="zh-TW" altLang="en-US" sz="4000" b="1" dirty="0">
                <a:latin typeface="+mn-ea"/>
                <a:ea typeface="+mn-ea"/>
                <a:sym typeface="Arial"/>
              </a:rPr>
              <a:t>文件</a:t>
            </a:r>
          </a:p>
          <a:p>
            <a:pPr marL="0" indent="0">
              <a:buClr>
                <a:srgbClr val="000000"/>
              </a:buClr>
              <a:buNone/>
            </a:pPr>
            <a:r>
              <a:rPr lang="en" altLang="zh-TW" sz="4000" b="1" dirty="0">
                <a:latin typeface="+mn-ea"/>
                <a:ea typeface="+mn-ea"/>
                <a:sym typeface="Arial"/>
              </a:rPr>
              <a:t>OpenAI </a:t>
            </a:r>
            <a:r>
              <a:rPr lang="zh-TW" altLang="en-US" sz="4000" b="1" dirty="0">
                <a:latin typeface="+mn-ea"/>
                <a:ea typeface="+mn-ea"/>
                <a:sym typeface="Arial"/>
              </a:rPr>
              <a:t>系列模型（</a:t>
            </a:r>
            <a:r>
              <a:rPr lang="en" altLang="zh-TW" sz="4000" b="1" dirty="0">
                <a:latin typeface="+mn-ea"/>
                <a:ea typeface="+mn-ea"/>
                <a:sym typeface="Arial"/>
              </a:rPr>
              <a:t>gpt-4o-mini</a:t>
            </a:r>
            <a:r>
              <a:rPr lang="zh-TW" altLang="en" sz="4000" b="1" dirty="0">
                <a:latin typeface="+mn-ea"/>
                <a:ea typeface="+mn-ea"/>
                <a:sym typeface="Arial"/>
              </a:rPr>
              <a:t>）</a:t>
            </a:r>
            <a:r>
              <a:rPr lang="zh-TW" altLang="en-US" sz="4000" b="1" dirty="0">
                <a:latin typeface="+mn-ea"/>
                <a:ea typeface="+mn-ea"/>
                <a:sym typeface="Arial"/>
              </a:rPr>
              <a:t>優勢</a:t>
            </a:r>
            <a:endParaRPr lang="zh-TW" altLang="en" sz="4000" b="1" dirty="0">
              <a:latin typeface="+mn-ea"/>
              <a:ea typeface="+mn-ea"/>
              <a:sym typeface="Arial"/>
            </a:endParaRPr>
          </a:p>
          <a:p>
            <a:pPr>
              <a:buClr>
                <a:srgbClr val="000000"/>
              </a:buClr>
              <a:buFont typeface="Arial"/>
            </a:pPr>
            <a:r>
              <a:rPr lang="en" altLang="zh-TW" sz="4000" b="1" dirty="0">
                <a:latin typeface="+mn-ea"/>
                <a:ea typeface="+mn-ea"/>
                <a:sym typeface="Arial"/>
              </a:rPr>
              <a:t>POC</a:t>
            </a:r>
            <a:r>
              <a:rPr lang="zh-TW" altLang="en-US" sz="4000" b="1" dirty="0">
                <a:latin typeface="+mn-ea"/>
                <a:ea typeface="+mn-ea"/>
                <a:sym typeface="Arial"/>
              </a:rPr>
              <a:t>成本最低</a:t>
            </a:r>
          </a:p>
          <a:p>
            <a:pPr>
              <a:buClr>
                <a:srgbClr val="000000"/>
              </a:buClr>
              <a:buFont typeface="Arial"/>
            </a:pPr>
            <a:r>
              <a:rPr lang="zh-TW" altLang="en-US" sz="4000" b="1" dirty="0">
                <a:latin typeface="+mn-ea"/>
                <a:ea typeface="+mn-ea"/>
                <a:sym typeface="Arial"/>
              </a:rPr>
              <a:t>回覆速度快</a:t>
            </a:r>
            <a:endParaRPr lang="en-US" altLang="zh-TW" sz="4000" b="1" dirty="0">
              <a:latin typeface="+mn-ea"/>
              <a:ea typeface="+mn-ea"/>
              <a:sym typeface="Arial"/>
            </a:endParaRPr>
          </a:p>
          <a:p>
            <a:pPr>
              <a:buClr>
                <a:srgbClr val="000000"/>
              </a:buClr>
              <a:buFont typeface="Arial"/>
              <a:buChar char="•"/>
            </a:pPr>
            <a:r>
              <a:rPr lang="zh-TW" altLang="en-US" sz="4000" b="1" dirty="0">
                <a:latin typeface="+mn-ea"/>
                <a:ea typeface="+mn-ea"/>
              </a:rPr>
              <a:t>適合用於：客服應答、模型結果包裝</a:t>
            </a:r>
            <a:endParaRPr lang="zh-TW" altLang="en-US" sz="4000" b="1" dirty="0">
              <a:latin typeface="+mn-ea"/>
              <a:ea typeface="+mn-ea"/>
              <a:sym typeface="Arial"/>
            </a:endParaRPr>
          </a:p>
          <a:p>
            <a:pPr marL="0" indent="0">
              <a:buClr>
                <a:srgbClr val="000000"/>
              </a:buClr>
              <a:buNone/>
            </a:pPr>
            <a:r>
              <a:rPr lang="en" altLang="zh-TW" sz="4000" b="1" dirty="0">
                <a:latin typeface="+mn-ea"/>
                <a:ea typeface="+mn-ea"/>
                <a:sym typeface="Arial"/>
              </a:rPr>
              <a:t>Redis</a:t>
            </a:r>
            <a:r>
              <a:rPr lang="zh-TW" altLang="en-US" sz="4000" b="1" dirty="0">
                <a:latin typeface="+mn-ea"/>
                <a:ea typeface="+mn-ea"/>
                <a:sym typeface="Arial"/>
              </a:rPr>
              <a:t> 優勢</a:t>
            </a:r>
            <a:endParaRPr lang="en" altLang="zh-TW" sz="4000" b="1" dirty="0">
              <a:latin typeface="+mn-ea"/>
              <a:ea typeface="+mn-ea"/>
              <a:sym typeface="Arial"/>
            </a:endParaRPr>
          </a:p>
          <a:p>
            <a:pPr>
              <a:buClr>
                <a:srgbClr val="000000"/>
              </a:buClr>
              <a:buFont typeface="Arial"/>
            </a:pPr>
            <a:r>
              <a:rPr lang="zh-TW" altLang="en-US" sz="4000" b="1" dirty="0">
                <a:latin typeface="+mn-ea"/>
                <a:ea typeface="+mn-ea"/>
                <a:sym typeface="Arial"/>
              </a:rPr>
              <a:t>快取與 </a:t>
            </a:r>
            <a:r>
              <a:rPr lang="en" altLang="zh-TW" sz="4000" b="1" dirty="0">
                <a:latin typeface="+mn-ea"/>
                <a:ea typeface="+mn-ea"/>
                <a:sym typeface="Arial"/>
              </a:rPr>
              <a:t>Session </a:t>
            </a:r>
            <a:r>
              <a:rPr lang="zh-TW" altLang="en-US" sz="4000" b="1" dirty="0">
                <a:latin typeface="+mn-ea"/>
                <a:ea typeface="+mn-ea"/>
                <a:sym typeface="Arial"/>
              </a:rPr>
              <a:t>記憶體</a:t>
            </a:r>
            <a:r>
              <a:rPr lang="en" altLang="zh-TW" sz="4000" b="1" dirty="0">
                <a:latin typeface="+mn-ea"/>
                <a:ea typeface="+mn-ea"/>
                <a:sym typeface="Arial"/>
              </a:rPr>
              <a:t>LLM</a:t>
            </a:r>
            <a:r>
              <a:rPr lang="zh-TW" altLang="en-US" sz="4000" b="1" dirty="0">
                <a:latin typeface="+mn-ea"/>
                <a:ea typeface="+mn-ea"/>
                <a:sym typeface="Arial"/>
              </a:rPr>
              <a:t>對話記憶讀取速度大幅提升</a:t>
            </a:r>
            <a:endParaRPr lang="en-US" altLang="zh-TW" sz="4000" b="1" dirty="0">
              <a:latin typeface="+mn-ea"/>
              <a:ea typeface="+mn-ea"/>
              <a:sym typeface="Arial"/>
            </a:endParaRPr>
          </a:p>
          <a:p>
            <a:pPr>
              <a:buClr>
                <a:srgbClr val="000000"/>
              </a:buClr>
              <a:buFont typeface="Arial"/>
              <a:buChar char="•"/>
            </a:pPr>
            <a:r>
              <a:rPr lang="zh-TW" altLang="en-US" sz="4000" b="1" dirty="0">
                <a:latin typeface="+mn-ea"/>
                <a:ea typeface="+mn-ea"/>
              </a:rPr>
              <a:t>儲存 </a:t>
            </a:r>
            <a:r>
              <a:rPr lang="en" altLang="zh-TW" sz="4000" b="1" dirty="0">
                <a:latin typeface="+mn-ea"/>
                <a:ea typeface="+mn-ea"/>
              </a:rPr>
              <a:t>LLM </a:t>
            </a:r>
            <a:r>
              <a:rPr lang="zh-TW" altLang="en-US" sz="4000" b="1" dirty="0">
                <a:latin typeface="+mn-ea"/>
                <a:ea typeface="+mn-ea"/>
              </a:rPr>
              <a:t>對話記憶，提升回應連貫性</a:t>
            </a:r>
          </a:p>
          <a:p>
            <a:pPr>
              <a:buClr>
                <a:srgbClr val="000000"/>
              </a:buClr>
              <a:buFont typeface="Arial"/>
            </a:pPr>
            <a:endParaRPr lang="zh-TW" altLang="en-US" sz="4000" b="1" dirty="0">
              <a:latin typeface="+mn-ea"/>
              <a:ea typeface="+mn-ea"/>
              <a:sym typeface="Arial"/>
            </a:endParaRPr>
          </a:p>
          <a:p>
            <a:pPr>
              <a:buClr>
                <a:srgbClr val="000000"/>
              </a:buClr>
              <a:buFont typeface="Arial"/>
            </a:pPr>
            <a:endParaRPr lang="en-US" sz="4000" b="1" dirty="0">
              <a:latin typeface="+mn-ea"/>
              <a:ea typeface="+mn-ea"/>
              <a:sym typeface="Arial"/>
            </a:endParaRPr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00FF99DD-4AD5-8496-67CB-EC04BC2CEF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5055" y="660400"/>
            <a:ext cx="20166287" cy="148801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16510" lvl="0">
              <a:tabLst>
                <a:tab pos="1987775" algn="l"/>
                <a:tab pos="2466939" algn="l"/>
              </a:tabLst>
            </a:pPr>
            <a:r>
              <a:rPr lang="zh-TW" altLang="en-US" b="1" kern="1200" spc="800" dirty="0">
                <a:latin typeface="+mn-ea"/>
                <a:ea typeface="+mn-ea"/>
                <a:cs typeface="+mj-cs"/>
              </a:rPr>
              <a:t>FASTAPI APP</a:t>
            </a:r>
          </a:p>
        </p:txBody>
      </p:sp>
    </p:spTree>
    <p:extLst>
      <p:ext uri="{BB962C8B-B14F-4D97-AF65-F5344CB8AC3E}">
        <p14:creationId xmlns:p14="http://schemas.microsoft.com/office/powerpoint/2010/main" val="42871191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1B9C99-5399-BAB9-D68C-2446F8062A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B098194E-C5F0-FA81-6A0A-9394EF7BA9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853380" y="11531601"/>
            <a:ext cx="7862906" cy="765423"/>
          </a:xfrm>
        </p:spPr>
        <p:txBody>
          <a:bodyPr/>
          <a:lstStyle/>
          <a:p>
            <a:endParaRPr lang="en-US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046BEC09-4341-AC5E-ACF3-0672EEB46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5054" y="696384"/>
            <a:ext cx="20623458" cy="1488016"/>
          </a:xfrm>
        </p:spPr>
        <p:txBody>
          <a:bodyPr anchor="ctr">
            <a:normAutofit/>
          </a:bodyPr>
          <a:lstStyle/>
          <a:p>
            <a:r>
              <a:rPr kumimoji="1" lang="zh-TW" altLang="en-US" dirty="0">
                <a:latin typeface="+mn-ea"/>
                <a:ea typeface="+mn-ea"/>
              </a:rPr>
              <a:t>後台流程架構圖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09091E71-E5B5-F7AE-7F95-28B9FAA9C4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0955" y="2184400"/>
            <a:ext cx="19240501" cy="11343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2986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>
            <a:extLst>
              <a:ext uri="{FF2B5EF4-FFF2-40B4-BE49-F238E27FC236}">
                <a16:creationId xmlns:a16="http://schemas.microsoft.com/office/drawing/2014/main" id="{8202B1A8-53D7-29A1-CBC9-35612C427898}"/>
              </a:ext>
            </a:extLst>
          </p:cNvPr>
          <p:cNvSpPr txBox="1"/>
          <p:nvPr/>
        </p:nvSpPr>
        <p:spPr>
          <a:xfrm>
            <a:off x="11734800" y="6400800"/>
            <a:ext cx="65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endParaRPr lang="zh-TW" altLang="en-US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50"/>
          <a:stretch/>
        </p:blipFill>
        <p:spPr>
          <a:xfrm>
            <a:off x="2083981" y="1002253"/>
            <a:ext cx="21243890" cy="11246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17701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89642E-1209-D8B8-6840-82EAB32991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7EAB0B40-BB07-D754-FFFD-839E0F60B5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3000" y="2705100"/>
            <a:ext cx="22288500" cy="9172825"/>
          </a:xfrm>
        </p:spPr>
        <p:txBody>
          <a:bodyPr/>
          <a:lstStyle/>
          <a:p>
            <a:pPr algn="l"/>
            <a:r>
              <a:rPr lang="en" altLang="zh-TW" sz="6600" dirty="0">
                <a:latin typeface="+mn-ea"/>
                <a:ea typeface="+mn-ea"/>
              </a:rPr>
              <a:t>Chat API </a:t>
            </a:r>
            <a:r>
              <a:rPr lang="zh-TW" altLang="en-US" sz="6600" dirty="0">
                <a:latin typeface="+mn-ea"/>
                <a:ea typeface="+mn-ea"/>
              </a:rPr>
              <a:t>是前端與 </a:t>
            </a:r>
            <a:r>
              <a:rPr lang="en" altLang="zh-TW" sz="6600" dirty="0">
                <a:latin typeface="+mn-ea"/>
                <a:ea typeface="+mn-ea"/>
              </a:rPr>
              <a:t>ML </a:t>
            </a:r>
            <a:r>
              <a:rPr lang="zh-TW" altLang="en-US" sz="6600" dirty="0">
                <a:latin typeface="+mn-ea"/>
                <a:ea typeface="+mn-ea"/>
              </a:rPr>
              <a:t>模型之間的智能語言接口，將使用者自然語言轉換成：</a:t>
            </a:r>
          </a:p>
          <a:p>
            <a:pPr algn="l"/>
            <a:r>
              <a:rPr lang="en-US" altLang="zh-TW" sz="6600" dirty="0">
                <a:latin typeface="+mn-ea"/>
                <a:ea typeface="+mn-ea"/>
              </a:rPr>
              <a:t>• </a:t>
            </a:r>
            <a:r>
              <a:rPr lang="zh-TW" altLang="en-US" sz="6600" dirty="0">
                <a:latin typeface="+mn-ea"/>
                <a:ea typeface="+mn-ea"/>
              </a:rPr>
              <a:t>風險預測</a:t>
            </a:r>
          </a:p>
          <a:p>
            <a:pPr algn="l"/>
            <a:r>
              <a:rPr lang="en-US" altLang="zh-TW" sz="6600" dirty="0">
                <a:latin typeface="+mn-ea"/>
                <a:ea typeface="+mn-ea"/>
              </a:rPr>
              <a:t>• </a:t>
            </a:r>
            <a:r>
              <a:rPr lang="en" altLang="zh-TW" sz="6600" dirty="0">
                <a:latin typeface="+mn-ea"/>
                <a:ea typeface="+mn-ea"/>
              </a:rPr>
              <a:t>SHAP </a:t>
            </a:r>
            <a:r>
              <a:rPr lang="zh-TW" altLang="en-US" sz="6600" dirty="0">
                <a:latin typeface="+mn-ea"/>
                <a:ea typeface="+mn-ea"/>
              </a:rPr>
              <a:t>模型解釋</a:t>
            </a:r>
          </a:p>
          <a:p>
            <a:pPr algn="l"/>
            <a:r>
              <a:rPr lang="en-US" altLang="zh-TW" sz="6600" dirty="0">
                <a:latin typeface="+mn-ea"/>
                <a:ea typeface="+mn-ea"/>
              </a:rPr>
              <a:t>• </a:t>
            </a:r>
            <a:r>
              <a:rPr lang="zh-TW" altLang="en-US" sz="6600" dirty="0">
                <a:latin typeface="+mn-ea"/>
                <a:ea typeface="+mn-ea"/>
              </a:rPr>
              <a:t>授信策略建議</a:t>
            </a:r>
          </a:p>
          <a:p>
            <a:pPr algn="l"/>
            <a:r>
              <a:rPr lang="en-US" altLang="zh-TW" sz="6600" dirty="0">
                <a:latin typeface="+mn-ea"/>
                <a:ea typeface="+mn-ea"/>
              </a:rPr>
              <a:t>• </a:t>
            </a:r>
            <a:r>
              <a:rPr lang="zh-TW" altLang="en-US" sz="6600" dirty="0">
                <a:latin typeface="+mn-ea"/>
                <a:ea typeface="+mn-ea"/>
              </a:rPr>
              <a:t>自然語言回覆</a:t>
            </a:r>
          </a:p>
          <a:p>
            <a:pPr algn="l"/>
            <a:endParaRPr lang="en-US" altLang="zh-TW" sz="6600" dirty="0">
              <a:latin typeface="+mn-ea"/>
              <a:ea typeface="+mn-ea"/>
            </a:endParaRPr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F4DD1753-86D8-0971-A27C-037FF37A80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5054" y="696384"/>
            <a:ext cx="20623458" cy="1488016"/>
          </a:xfrm>
        </p:spPr>
        <p:txBody>
          <a:bodyPr anchor="ctr">
            <a:normAutofit/>
          </a:bodyPr>
          <a:lstStyle/>
          <a:p>
            <a:r>
              <a:rPr kumimoji="1" lang="en-US" altLang="zh-TW" dirty="0">
                <a:latin typeface="+mn-ea"/>
                <a:ea typeface="+mn-ea"/>
              </a:rPr>
              <a:t>Chat API </a:t>
            </a:r>
            <a:r>
              <a:rPr kumimoji="1" lang="zh-TW" altLang="en-US" dirty="0">
                <a:latin typeface="+mn-ea"/>
                <a:ea typeface="+mn-ea"/>
              </a:rPr>
              <a:t>還款分析系統</a:t>
            </a:r>
          </a:p>
        </p:txBody>
      </p:sp>
    </p:spTree>
    <p:extLst>
      <p:ext uri="{BB962C8B-B14F-4D97-AF65-F5344CB8AC3E}">
        <p14:creationId xmlns:p14="http://schemas.microsoft.com/office/powerpoint/2010/main" val="112798170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B21CD4-0082-2F47-C2F1-0685A33C4B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F6EB7559-28BA-022D-B6DC-811281FD9D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3000" y="2705100"/>
            <a:ext cx="22288500" cy="9172825"/>
          </a:xfrm>
        </p:spPr>
        <p:txBody>
          <a:bodyPr/>
          <a:lstStyle/>
          <a:p>
            <a:pPr algn="l"/>
            <a:r>
              <a:rPr lang="en" altLang="zh-TW" sz="6600" dirty="0"/>
              <a:t>Chat API </a:t>
            </a:r>
            <a:r>
              <a:rPr lang="zh-TW" altLang="en-US" sz="6600" dirty="0"/>
              <a:t>具備自動 </a:t>
            </a:r>
            <a:r>
              <a:rPr lang="en" altLang="zh-TW" sz="6600" dirty="0"/>
              <a:t>Intent </a:t>
            </a:r>
            <a:r>
              <a:rPr lang="zh-TW" altLang="en-US" sz="6600" dirty="0"/>
              <a:t>分析能力：</a:t>
            </a:r>
          </a:p>
          <a:p>
            <a:pPr algn="l"/>
            <a:r>
              <a:rPr lang="en-US" altLang="zh-TW" sz="6600" dirty="0"/>
              <a:t>• </a:t>
            </a:r>
            <a:r>
              <a:rPr lang="en" altLang="zh-TW" sz="6600" dirty="0"/>
              <a:t>predict</a:t>
            </a:r>
            <a:r>
              <a:rPr lang="zh-TW" altLang="en" sz="6600" dirty="0"/>
              <a:t>：</a:t>
            </a:r>
            <a:r>
              <a:rPr lang="zh-TW" altLang="en-US" sz="6600" dirty="0"/>
              <a:t>取得預測 </a:t>
            </a:r>
            <a:r>
              <a:rPr lang="en-US" altLang="zh-TW" sz="6600" dirty="0"/>
              <a:t>+ </a:t>
            </a:r>
            <a:r>
              <a:rPr lang="zh-TW" altLang="en-US" sz="6600" dirty="0"/>
              <a:t>風險分類</a:t>
            </a:r>
          </a:p>
          <a:p>
            <a:pPr algn="l"/>
            <a:r>
              <a:rPr lang="en-US" altLang="zh-TW" sz="6600" dirty="0"/>
              <a:t>• </a:t>
            </a:r>
            <a:r>
              <a:rPr lang="en" altLang="zh-TW" sz="6600" dirty="0"/>
              <a:t>analyze</a:t>
            </a:r>
            <a:r>
              <a:rPr lang="zh-TW" altLang="en" sz="6600" dirty="0"/>
              <a:t>：</a:t>
            </a:r>
            <a:r>
              <a:rPr lang="zh-TW" altLang="en-US" sz="6600" dirty="0"/>
              <a:t>分析模型重要特徵與判斷邏輯</a:t>
            </a:r>
          </a:p>
          <a:p>
            <a:pPr algn="l"/>
            <a:r>
              <a:rPr lang="en-US" altLang="zh-TW" sz="6600" dirty="0"/>
              <a:t>• </a:t>
            </a:r>
            <a:r>
              <a:rPr lang="en" altLang="zh-TW" sz="6600" dirty="0"/>
              <a:t>policy</a:t>
            </a:r>
            <a:r>
              <a:rPr lang="zh-TW" altLang="en" sz="6600" dirty="0"/>
              <a:t>：</a:t>
            </a:r>
            <a:r>
              <a:rPr lang="zh-TW" altLang="en-US" sz="6600" dirty="0"/>
              <a:t>依風險提供授信策略</a:t>
            </a:r>
          </a:p>
          <a:p>
            <a:pPr algn="l"/>
            <a:r>
              <a:rPr lang="en-US" altLang="zh-TW" sz="6600" dirty="0"/>
              <a:t>• </a:t>
            </a:r>
            <a:r>
              <a:rPr lang="en" altLang="zh-TW" sz="6600" dirty="0"/>
              <a:t>summary</a:t>
            </a:r>
            <a:r>
              <a:rPr lang="zh-TW" altLang="en" sz="6600" dirty="0"/>
              <a:t>：</a:t>
            </a:r>
            <a:r>
              <a:rPr lang="zh-TW" altLang="en-US" sz="6600" dirty="0"/>
              <a:t>產生授信審查摘要</a:t>
            </a:r>
          </a:p>
          <a:p>
            <a:endParaRPr lang="en-US" altLang="zh-TW" sz="6600" dirty="0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65F0824D-1C13-0A46-1D3F-F7E701763A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5054" y="696384"/>
            <a:ext cx="20623458" cy="1488016"/>
          </a:xfrm>
        </p:spPr>
        <p:txBody>
          <a:bodyPr anchor="ctr">
            <a:normAutofit/>
          </a:bodyPr>
          <a:lstStyle/>
          <a:p>
            <a:r>
              <a:rPr kumimoji="1" lang="en-US" altLang="zh-TW" dirty="0"/>
              <a:t>Chat API </a:t>
            </a:r>
            <a:r>
              <a:rPr kumimoji="1" lang="zh-TW" altLang="en-US" dirty="0"/>
              <a:t>可處理的提問範圍</a:t>
            </a:r>
          </a:p>
        </p:txBody>
      </p:sp>
    </p:spTree>
    <p:extLst>
      <p:ext uri="{BB962C8B-B14F-4D97-AF65-F5344CB8AC3E}">
        <p14:creationId xmlns:p14="http://schemas.microsoft.com/office/powerpoint/2010/main" val="202383072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BEA9E9-6B92-0099-464F-52CAA3CC62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D2B51672-4485-49A2-400B-42E313102A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5054" y="696384"/>
            <a:ext cx="20623458" cy="1488016"/>
          </a:xfrm>
        </p:spPr>
        <p:txBody>
          <a:bodyPr anchor="ctr">
            <a:normAutofit/>
          </a:bodyPr>
          <a:lstStyle/>
          <a:p>
            <a:r>
              <a:rPr kumimoji="1" lang="en-US" altLang="zh-TW" dirty="0"/>
              <a:t>Chat API </a:t>
            </a:r>
            <a:r>
              <a:rPr kumimoji="1" lang="zh-TW" altLang="en-US" dirty="0"/>
              <a:t>運作流程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8108513D-1F94-70EA-6814-DFBEC3AD2E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3000" y="2705100"/>
            <a:ext cx="22288500" cy="9172575"/>
          </a:xfrm>
        </p:spPr>
        <p:txBody>
          <a:bodyPr/>
          <a:lstStyle/>
          <a:p>
            <a:pPr algn="l"/>
            <a:r>
              <a:rPr sz="6000" dirty="0"/>
              <a:t>1.</a:t>
            </a:r>
            <a:r>
              <a:rPr lang="zh-TW" altLang="en-US" sz="6000" dirty="0"/>
              <a:t>前端送出 </a:t>
            </a:r>
            <a:r>
              <a:rPr lang="en" altLang="zh-TW" sz="6000" dirty="0"/>
              <a:t>chat </a:t>
            </a:r>
            <a:r>
              <a:rPr lang="zh-TW" altLang="en-US" sz="6000" dirty="0"/>
              <a:t>請求（含 </a:t>
            </a:r>
            <a:r>
              <a:rPr lang="en" altLang="zh-TW" sz="6000" dirty="0" err="1"/>
              <a:t>form_data</a:t>
            </a:r>
            <a:r>
              <a:rPr lang="en" altLang="zh-TW" sz="6000" dirty="0"/>
              <a:t> + </a:t>
            </a:r>
            <a:r>
              <a:rPr lang="en" altLang="zh-TW" sz="6000" dirty="0" err="1"/>
              <a:t>bank_id</a:t>
            </a:r>
            <a:r>
              <a:rPr lang="en" altLang="zh-TW" sz="6000" dirty="0"/>
              <a:t> + message</a:t>
            </a:r>
            <a:r>
              <a:rPr lang="zh-TW" altLang="en" sz="6000" dirty="0"/>
              <a:t>）</a:t>
            </a:r>
            <a:endParaRPr lang="en-US" altLang="zh-TW" sz="6000" dirty="0"/>
          </a:p>
          <a:p>
            <a:pPr algn="l"/>
            <a:r>
              <a:rPr lang="en" altLang="zh-TW" sz="6000" dirty="0"/>
              <a:t>2. Chat API → </a:t>
            </a:r>
            <a:r>
              <a:rPr lang="zh-TW" altLang="en-US" sz="6000" dirty="0"/>
              <a:t>呼叫 </a:t>
            </a:r>
            <a:r>
              <a:rPr lang="en" altLang="zh-TW" sz="6000" dirty="0" err="1"/>
              <a:t>predict_loan_risk</a:t>
            </a:r>
            <a:r>
              <a:rPr lang="en" altLang="zh-TW" sz="6000" dirty="0"/>
              <a:t>()</a:t>
            </a:r>
          </a:p>
          <a:p>
            <a:pPr algn="l"/>
            <a:r>
              <a:rPr lang="en" altLang="zh-TW" sz="6000" dirty="0"/>
              <a:t>3. ML Pipeline</a:t>
            </a:r>
            <a:r>
              <a:rPr lang="zh-TW" altLang="en" sz="6000" dirty="0"/>
              <a:t>：</a:t>
            </a:r>
            <a:r>
              <a:rPr lang="zh-TW" altLang="en-US" sz="6000" dirty="0"/>
              <a:t>特徵工程 </a:t>
            </a:r>
            <a:r>
              <a:rPr lang="en-US" altLang="zh-TW" sz="6000" dirty="0"/>
              <a:t>/ </a:t>
            </a:r>
            <a:r>
              <a:rPr lang="zh-TW" altLang="en-US" sz="6000" dirty="0"/>
              <a:t>預測機率 </a:t>
            </a:r>
            <a:r>
              <a:rPr lang="en-US" altLang="zh-TW" sz="6000" dirty="0"/>
              <a:t>/ </a:t>
            </a:r>
            <a:r>
              <a:rPr lang="en" altLang="zh-TW" sz="6000" dirty="0"/>
              <a:t>SHAP</a:t>
            </a:r>
          </a:p>
          <a:p>
            <a:pPr algn="l"/>
            <a:r>
              <a:rPr lang="en" altLang="zh-TW" sz="6000" dirty="0"/>
              <a:t>4. Policy Loader</a:t>
            </a:r>
            <a:r>
              <a:rPr lang="zh-TW" altLang="en" sz="6000" dirty="0"/>
              <a:t>：</a:t>
            </a:r>
            <a:r>
              <a:rPr lang="zh-TW" altLang="en-US" sz="6000" dirty="0"/>
              <a:t>依銀行與風險層級產生建議</a:t>
            </a:r>
          </a:p>
          <a:p>
            <a:pPr algn="l"/>
            <a:r>
              <a:rPr lang="en-US" altLang="zh-TW" sz="6000" dirty="0"/>
              <a:t>5. </a:t>
            </a:r>
            <a:r>
              <a:rPr lang="en" altLang="zh-TW" sz="6000" dirty="0"/>
              <a:t>LLM</a:t>
            </a:r>
            <a:r>
              <a:rPr lang="zh-TW" altLang="en" sz="6000" dirty="0"/>
              <a:t>：</a:t>
            </a:r>
            <a:r>
              <a:rPr lang="zh-TW" altLang="en-US" sz="6000" dirty="0"/>
              <a:t>根據</a:t>
            </a:r>
            <a:r>
              <a:rPr lang="en" altLang="zh-TW" sz="6000" dirty="0"/>
              <a:t>message</a:t>
            </a:r>
            <a:r>
              <a:rPr lang="zh-TW" altLang="en-US" sz="6000" dirty="0"/>
              <a:t> </a:t>
            </a:r>
            <a:r>
              <a:rPr lang="en" altLang="zh-TW" sz="6000" dirty="0"/>
              <a:t>intent </a:t>
            </a:r>
            <a:r>
              <a:rPr lang="zh-TW" altLang="en-US" sz="6000" dirty="0"/>
              <a:t>生成文字回覆（授信摘要 </a:t>
            </a:r>
            <a:r>
              <a:rPr lang="en-US" altLang="zh-TW" sz="6000" dirty="0"/>
              <a:t>/ </a:t>
            </a:r>
            <a:r>
              <a:rPr lang="zh-TW" altLang="en-US" sz="6000" dirty="0"/>
              <a:t>分析 </a:t>
            </a:r>
            <a:r>
              <a:rPr lang="en-US" altLang="zh-TW" sz="6000" dirty="0"/>
              <a:t>/ </a:t>
            </a:r>
            <a:r>
              <a:rPr lang="en" altLang="zh-TW" sz="6000" dirty="0"/>
              <a:t>QA</a:t>
            </a:r>
            <a:r>
              <a:rPr lang="zh-TW" altLang="en" sz="6000" dirty="0"/>
              <a:t>）</a:t>
            </a:r>
          </a:p>
          <a:p>
            <a:pPr algn="l"/>
            <a:r>
              <a:rPr lang="en" altLang="zh-TW" sz="6000" dirty="0"/>
              <a:t>6. </a:t>
            </a:r>
            <a:r>
              <a:rPr lang="zh-TW" altLang="en-US" sz="6000" dirty="0"/>
              <a:t>結果回傳（含建議提問）</a:t>
            </a:r>
            <a:endParaRPr lang="zh-TW" altLang="en" sz="6000" dirty="0"/>
          </a:p>
          <a:p>
            <a:pPr algn="l"/>
            <a:endParaRPr sz="6000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1D3BBA55-5E01-0883-AEA9-CDB75C3040EF}"/>
              </a:ext>
            </a:extLst>
          </p:cNvPr>
          <p:cNvSpPr txBox="1"/>
          <p:nvPr/>
        </p:nvSpPr>
        <p:spPr>
          <a:xfrm>
            <a:off x="-9791700" y="-5257800"/>
            <a:ext cx="4878259" cy="24622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zh-TW" dirty="0"/>
              <a:t>2. Chat API → </a:t>
            </a:r>
            <a:r>
              <a:rPr kumimoji="1" lang="zh-TW" altLang="en-US" dirty="0"/>
              <a:t>呼叫 </a:t>
            </a:r>
            <a:r>
              <a:rPr kumimoji="1" lang="en" altLang="zh-TW" dirty="0" err="1"/>
              <a:t>predict_loan_risk</a:t>
            </a:r>
            <a:r>
              <a:rPr kumimoji="1" lang="en" altLang="zh-TW" dirty="0"/>
              <a:t>()</a:t>
            </a:r>
          </a:p>
          <a:p>
            <a:endParaRPr kumimoji="1" lang="en" altLang="zh-TW" dirty="0"/>
          </a:p>
          <a:p>
            <a:r>
              <a:rPr kumimoji="1" lang="en" altLang="zh-TW" dirty="0"/>
              <a:t>3. ML Pipeline</a:t>
            </a:r>
            <a:r>
              <a:rPr kumimoji="1" lang="zh-TW" altLang="en" dirty="0"/>
              <a:t>：</a:t>
            </a:r>
            <a:r>
              <a:rPr kumimoji="1" lang="zh-TW" altLang="en-US" dirty="0"/>
              <a:t>特徵工程 </a:t>
            </a:r>
            <a:r>
              <a:rPr kumimoji="1" lang="en-US" altLang="zh-TW" dirty="0"/>
              <a:t>/ </a:t>
            </a:r>
            <a:r>
              <a:rPr kumimoji="1" lang="zh-TW" altLang="en-US" dirty="0"/>
              <a:t>預測機率 </a:t>
            </a:r>
            <a:r>
              <a:rPr kumimoji="1" lang="en-US" altLang="zh-TW" dirty="0"/>
              <a:t>/ </a:t>
            </a:r>
            <a:r>
              <a:rPr kumimoji="1" lang="en" altLang="zh-TW" dirty="0"/>
              <a:t>SHAP</a:t>
            </a:r>
          </a:p>
          <a:p>
            <a:endParaRPr kumimoji="1" lang="en" altLang="zh-TW" dirty="0"/>
          </a:p>
          <a:p>
            <a:r>
              <a:rPr kumimoji="1" lang="en" altLang="zh-TW" dirty="0"/>
              <a:t>4. Policy Loader</a:t>
            </a:r>
            <a:r>
              <a:rPr kumimoji="1" lang="zh-TW" altLang="en" dirty="0"/>
              <a:t>：</a:t>
            </a:r>
            <a:r>
              <a:rPr kumimoji="1" lang="zh-TW" altLang="en-US" dirty="0"/>
              <a:t>依銀行與風險層級產生建議</a:t>
            </a:r>
          </a:p>
          <a:p>
            <a:endParaRPr kumimoji="1" lang="zh-TW" altLang="en-US" dirty="0"/>
          </a:p>
          <a:p>
            <a:r>
              <a:rPr kumimoji="1" lang="en-US" altLang="zh-TW" dirty="0"/>
              <a:t>5. </a:t>
            </a:r>
            <a:r>
              <a:rPr kumimoji="1" lang="en" altLang="zh-TW" dirty="0"/>
              <a:t>LLM</a:t>
            </a:r>
            <a:r>
              <a:rPr kumimoji="1" lang="zh-TW" altLang="en" dirty="0"/>
              <a:t>：</a:t>
            </a:r>
            <a:r>
              <a:rPr kumimoji="1" lang="zh-TW" altLang="en-US" dirty="0"/>
              <a:t>根據 </a:t>
            </a:r>
            <a:r>
              <a:rPr kumimoji="1" lang="en" altLang="zh-TW" dirty="0"/>
              <a:t>intent </a:t>
            </a:r>
            <a:r>
              <a:rPr kumimoji="1" lang="zh-TW" altLang="en-US" dirty="0"/>
              <a:t>生成文字回覆（授信摘要 </a:t>
            </a:r>
            <a:r>
              <a:rPr kumimoji="1" lang="en-US" altLang="zh-TW" dirty="0"/>
              <a:t>/ </a:t>
            </a:r>
            <a:r>
              <a:rPr kumimoji="1" lang="zh-TW" altLang="en-US" dirty="0"/>
              <a:t>分析 </a:t>
            </a:r>
            <a:r>
              <a:rPr kumimoji="1" lang="en-US" altLang="zh-TW" dirty="0"/>
              <a:t>/ </a:t>
            </a:r>
            <a:r>
              <a:rPr kumimoji="1" lang="en" altLang="zh-TW" dirty="0"/>
              <a:t>QA</a:t>
            </a:r>
            <a:r>
              <a:rPr kumimoji="1" lang="zh-TW" altLang="en" dirty="0"/>
              <a:t>）</a:t>
            </a:r>
          </a:p>
          <a:p>
            <a:endParaRPr kumimoji="1" lang="zh-TW" altLang="en" dirty="0"/>
          </a:p>
          <a:p>
            <a:r>
              <a:rPr kumimoji="1" lang="en" altLang="zh-TW" dirty="0"/>
              <a:t>6. </a:t>
            </a:r>
            <a:r>
              <a:rPr kumimoji="1" lang="zh-TW" altLang="en-US" dirty="0"/>
              <a:t>結果回傳（含建議提問）</a:t>
            </a:r>
          </a:p>
          <a:p>
            <a:endParaRPr kumimoji="1" lang="zh-TW" altLang="en-US" dirty="0"/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59670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8E601909-B98F-27AC-FE1D-718EDDDD5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可快速搭建的雲系統方案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61C74FE-1274-10FF-EBD9-EDE274071C99}"/>
              </a:ext>
            </a:extLst>
          </p:cNvPr>
          <p:cNvSpPr/>
          <p:nvPr/>
        </p:nvSpPr>
        <p:spPr>
          <a:xfrm>
            <a:off x="1523902" y="2184400"/>
            <a:ext cx="21635392" cy="12157174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en" altLang="zh-TW" sz="4400" b="1" dirty="0">
                <a:latin typeface="+mn-ea"/>
                <a:ea typeface="+mn-ea"/>
              </a:rPr>
              <a:t>Docker</a:t>
            </a:r>
            <a:r>
              <a:rPr lang="zh-TW" altLang="en-US" sz="4400" b="1" dirty="0">
                <a:latin typeface="+mn-ea"/>
                <a:ea typeface="+mn-ea"/>
              </a:rPr>
              <a:t>：</a:t>
            </a:r>
            <a:r>
              <a:rPr lang="en" altLang="zh-TW" sz="4400" b="1" dirty="0">
                <a:latin typeface="+mn-ea"/>
                <a:ea typeface="+mn-ea"/>
              </a:rPr>
              <a:t> </a:t>
            </a:r>
            <a:r>
              <a:rPr lang="zh-TW" altLang="en-US" sz="4400" b="1" dirty="0">
                <a:latin typeface="+mn-ea"/>
                <a:ea typeface="+mn-ea"/>
              </a:rPr>
              <a:t>是一種容器技術，可以把程式碼與所有依賴一次打包。</a:t>
            </a:r>
            <a:br>
              <a:rPr lang="zh-TW" altLang="en-US" sz="4400" dirty="0">
                <a:latin typeface="+mn-ea"/>
                <a:ea typeface="+mn-ea"/>
              </a:rPr>
            </a:br>
            <a:r>
              <a:rPr lang="zh-TW" altLang="en-US" sz="4400" dirty="0">
                <a:latin typeface="+mn-ea"/>
                <a:ea typeface="+mn-ea"/>
              </a:rPr>
              <a:t>不論在本地、伺服器或雲端，都能在相同環境下穩定執行，避免「本機能跑、上線跑不動」的問題。</a:t>
            </a:r>
            <a:endParaRPr lang="en-US" altLang="zh-TW" sz="4400" dirty="0">
              <a:latin typeface="+mn-ea"/>
              <a:ea typeface="+mn-ea"/>
            </a:endParaRPr>
          </a:p>
          <a:p>
            <a:endParaRPr lang="en-US" altLang="zh-TW" sz="4400" dirty="0">
              <a:latin typeface="+mn-ea"/>
              <a:ea typeface="+mn-ea"/>
            </a:endParaRPr>
          </a:p>
          <a:p>
            <a:r>
              <a:rPr lang="en" altLang="zh-TW" sz="4400" b="1" dirty="0">
                <a:latin typeface="+mn-ea"/>
                <a:ea typeface="+mn-ea"/>
              </a:rPr>
              <a:t>Cloud Run</a:t>
            </a:r>
            <a:r>
              <a:rPr lang="zh-TW" altLang="en" sz="4400" dirty="0">
                <a:latin typeface="+mn-ea"/>
                <a:ea typeface="+mn-ea"/>
              </a:rPr>
              <a:t>（</a:t>
            </a:r>
            <a:r>
              <a:rPr lang="en" altLang="zh-TW" sz="4400" dirty="0">
                <a:latin typeface="+mn-ea"/>
                <a:ea typeface="+mn-ea"/>
              </a:rPr>
              <a:t>Serverless Container</a:t>
            </a:r>
            <a:r>
              <a:rPr lang="zh-TW" altLang="en" sz="4400" dirty="0">
                <a:latin typeface="+mn-ea"/>
                <a:ea typeface="+mn-ea"/>
              </a:rPr>
              <a:t>）</a:t>
            </a:r>
            <a:r>
              <a:rPr lang="zh-TW" altLang="en-US" sz="4400" dirty="0">
                <a:latin typeface="+mn-ea"/>
                <a:ea typeface="+mn-ea"/>
              </a:rPr>
              <a:t>：</a:t>
            </a:r>
            <a:br>
              <a:rPr lang="en-US" altLang="zh-TW" sz="4400" dirty="0">
                <a:latin typeface="+mn-ea"/>
                <a:ea typeface="+mn-ea"/>
              </a:rPr>
            </a:br>
            <a:r>
              <a:rPr lang="en" altLang="zh-TW" sz="4400" dirty="0">
                <a:latin typeface="+mn-ea"/>
                <a:ea typeface="+mn-ea"/>
              </a:rPr>
              <a:t>Cloud Run </a:t>
            </a:r>
            <a:r>
              <a:rPr lang="zh-TW" altLang="en-US" sz="4400" dirty="0">
                <a:latin typeface="+mn-ea"/>
                <a:ea typeface="+mn-ea"/>
              </a:rPr>
              <a:t>是 </a:t>
            </a:r>
            <a:r>
              <a:rPr lang="en" altLang="zh-TW" sz="4400" dirty="0">
                <a:latin typeface="+mn-ea"/>
                <a:ea typeface="+mn-ea"/>
              </a:rPr>
              <a:t>Google </a:t>
            </a:r>
            <a:r>
              <a:rPr lang="zh-TW" altLang="en-US" sz="4400" dirty="0">
                <a:latin typeface="+mn-ea"/>
                <a:ea typeface="+mn-ea"/>
              </a:rPr>
              <a:t>提供的 </a:t>
            </a:r>
            <a:r>
              <a:rPr lang="en" altLang="zh-TW" sz="4400" dirty="0">
                <a:latin typeface="+mn-ea"/>
                <a:ea typeface="+mn-ea"/>
              </a:rPr>
              <a:t>Serverless Container </a:t>
            </a:r>
            <a:r>
              <a:rPr lang="zh-TW" altLang="en-US" sz="4400" dirty="0">
                <a:latin typeface="+mn-ea"/>
                <a:ea typeface="+mn-ea"/>
              </a:rPr>
              <a:t>平台，可以直接執行打包好的 </a:t>
            </a:r>
            <a:r>
              <a:rPr lang="en" altLang="zh-TW" sz="4400" dirty="0">
                <a:latin typeface="+mn-ea"/>
                <a:ea typeface="+mn-ea"/>
              </a:rPr>
              <a:t>Docker + </a:t>
            </a:r>
            <a:r>
              <a:rPr lang="en" altLang="zh-TW" sz="4400" dirty="0" err="1">
                <a:latin typeface="+mn-ea"/>
                <a:ea typeface="+mn-ea"/>
              </a:rPr>
              <a:t>FastAPI</a:t>
            </a:r>
            <a:r>
              <a:rPr lang="zh-TW" altLang="en" sz="4400" dirty="0">
                <a:latin typeface="+mn-ea"/>
                <a:ea typeface="+mn-ea"/>
              </a:rPr>
              <a:t>，</a:t>
            </a:r>
            <a:r>
              <a:rPr lang="zh-TW" altLang="en-US" sz="4400" dirty="0">
                <a:latin typeface="+mn-ea"/>
                <a:ea typeface="+mn-ea"/>
              </a:rPr>
              <a:t>具備自動擴展、免維運、低成本的特性。</a:t>
            </a:r>
            <a:endParaRPr lang="en-US" altLang="zh-TW" sz="4400" dirty="0">
              <a:latin typeface="+mn-ea"/>
              <a:ea typeface="+mn-ea"/>
            </a:endParaRPr>
          </a:p>
          <a:p>
            <a:endParaRPr lang="en-US" altLang="zh-TW" sz="4400" dirty="0">
              <a:latin typeface="+mn-ea"/>
              <a:ea typeface="+mn-ea"/>
            </a:endParaRPr>
          </a:p>
          <a:p>
            <a:r>
              <a:rPr lang="en" altLang="zh-TW" sz="4400" b="1" dirty="0">
                <a:latin typeface="+mn-ea"/>
                <a:ea typeface="+mn-ea"/>
              </a:rPr>
              <a:t>GitHub Deploy: </a:t>
            </a:r>
            <a:br>
              <a:rPr lang="en" altLang="zh-TW" sz="4400" dirty="0">
                <a:latin typeface="+mn-ea"/>
                <a:ea typeface="+mn-ea"/>
              </a:rPr>
            </a:br>
            <a:r>
              <a:rPr lang="zh-TW" altLang="en-US" sz="4400" dirty="0">
                <a:latin typeface="+mn-ea"/>
                <a:ea typeface="+mn-ea"/>
              </a:rPr>
              <a:t>每次 </a:t>
            </a:r>
            <a:r>
              <a:rPr lang="en" altLang="zh-TW" sz="4400" dirty="0">
                <a:latin typeface="+mn-ea"/>
                <a:ea typeface="+mn-ea"/>
              </a:rPr>
              <a:t>Push / Merge </a:t>
            </a:r>
            <a:r>
              <a:rPr lang="zh-TW" altLang="en-US" sz="4400" dirty="0">
                <a:latin typeface="+mn-ea"/>
                <a:ea typeface="+mn-ea"/>
              </a:rPr>
              <a:t>到 </a:t>
            </a:r>
            <a:r>
              <a:rPr lang="en" altLang="zh-TW" sz="4400" dirty="0">
                <a:latin typeface="+mn-ea"/>
                <a:ea typeface="+mn-ea"/>
              </a:rPr>
              <a:t>main </a:t>
            </a:r>
            <a:r>
              <a:rPr lang="zh-TW" altLang="en-US" sz="4400" dirty="0">
                <a:latin typeface="+mn-ea"/>
                <a:ea typeface="+mn-ea"/>
              </a:rPr>
              <a:t>分支時：</a:t>
            </a:r>
          </a:p>
          <a:p>
            <a:r>
              <a:rPr lang="zh-TW" altLang="en-US" sz="4400" dirty="0">
                <a:latin typeface="+mn-ea"/>
                <a:ea typeface="+mn-ea"/>
              </a:rPr>
              <a:t>自動拉取最新程式碼</a:t>
            </a:r>
          </a:p>
          <a:p>
            <a:r>
              <a:rPr lang="zh-TW" altLang="en-US" sz="4400" dirty="0">
                <a:latin typeface="+mn-ea"/>
                <a:ea typeface="+mn-ea"/>
              </a:rPr>
              <a:t>自動 </a:t>
            </a:r>
            <a:r>
              <a:rPr lang="en" altLang="zh-TW" sz="4400" dirty="0">
                <a:latin typeface="+mn-ea"/>
                <a:ea typeface="+mn-ea"/>
              </a:rPr>
              <a:t>build Docker</a:t>
            </a:r>
          </a:p>
          <a:p>
            <a:r>
              <a:rPr lang="zh-TW" altLang="en-US" sz="4400" dirty="0">
                <a:latin typeface="+mn-ea"/>
                <a:ea typeface="+mn-ea"/>
              </a:rPr>
              <a:t>自動 </a:t>
            </a:r>
            <a:r>
              <a:rPr lang="en" altLang="zh-TW" sz="4400" dirty="0">
                <a:latin typeface="+mn-ea"/>
                <a:ea typeface="+mn-ea"/>
              </a:rPr>
              <a:t>push </a:t>
            </a:r>
            <a:r>
              <a:rPr lang="zh-TW" altLang="en-US" sz="4400" dirty="0">
                <a:latin typeface="+mn-ea"/>
                <a:ea typeface="+mn-ea"/>
              </a:rPr>
              <a:t>到 </a:t>
            </a:r>
            <a:r>
              <a:rPr lang="en" altLang="zh-TW" sz="4400" dirty="0">
                <a:latin typeface="+mn-ea"/>
                <a:ea typeface="+mn-ea"/>
              </a:rPr>
              <a:t>Artifact Registry</a:t>
            </a:r>
          </a:p>
          <a:p>
            <a:r>
              <a:rPr lang="zh-TW" altLang="en-US" sz="4400" dirty="0">
                <a:latin typeface="+mn-ea"/>
                <a:ea typeface="+mn-ea"/>
              </a:rPr>
              <a:t>自動 </a:t>
            </a:r>
            <a:r>
              <a:rPr lang="en" altLang="zh-TW" sz="4400" dirty="0">
                <a:latin typeface="+mn-ea"/>
                <a:ea typeface="+mn-ea"/>
              </a:rPr>
              <a:t>deploy </a:t>
            </a:r>
            <a:r>
              <a:rPr lang="zh-TW" altLang="en-US" sz="4400" dirty="0">
                <a:latin typeface="+mn-ea"/>
                <a:ea typeface="+mn-ea"/>
              </a:rPr>
              <a:t>到 </a:t>
            </a:r>
            <a:r>
              <a:rPr lang="en" altLang="zh-TW" sz="4400" dirty="0">
                <a:latin typeface="+mn-ea"/>
                <a:ea typeface="+mn-ea"/>
              </a:rPr>
              <a:t>Cloud Run</a:t>
            </a:r>
            <a:br>
              <a:rPr lang="en" altLang="zh-TW" sz="4400" dirty="0">
                <a:latin typeface="+mn-ea"/>
                <a:ea typeface="+mn-ea"/>
              </a:rPr>
            </a:br>
            <a:r>
              <a:rPr lang="zh-TW" altLang="en-US" sz="8000" b="1" dirty="0">
                <a:latin typeface="+mn-ea"/>
                <a:ea typeface="+mn-ea"/>
              </a:rPr>
              <a:t>完整的雲端化部署大幅增加可落地性</a:t>
            </a:r>
            <a:endParaRPr lang="en" altLang="zh-TW" sz="8000" b="1" dirty="0">
              <a:latin typeface="+mn-ea"/>
              <a:ea typeface="+mn-ea"/>
            </a:endParaRPr>
          </a:p>
          <a:p>
            <a:br>
              <a:rPr lang="en" altLang="zh-TW" sz="4400" dirty="0">
                <a:latin typeface="+mn-ea"/>
                <a:ea typeface="+mn-ea"/>
              </a:rPr>
            </a:br>
            <a:endParaRPr lang="en-US" altLang="zh-TW" sz="44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5667188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590B7A-C018-A9B8-1BCE-8A53FE9AC3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B23787D2-2124-1D65-0E57-C1085187F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5054" y="705909"/>
            <a:ext cx="20623458" cy="1488016"/>
          </a:xfrm>
        </p:spPr>
        <p:txBody>
          <a:bodyPr anchor="ctr">
            <a:normAutofit/>
          </a:bodyPr>
          <a:lstStyle/>
          <a:p>
            <a:r>
              <a:rPr kumimoji="1" lang="zh-TW" altLang="en-US" dirty="0"/>
              <a:t>符合潮流的部署流程</a:t>
            </a:r>
          </a:p>
        </p:txBody>
      </p:sp>
      <p:pic>
        <p:nvPicPr>
          <p:cNvPr id="3" name="圖片 2" descr="一張含有 文字, 螢幕擷取畫面, 圖表, 字型 的圖片&#10;&#10;AI 產生的內容可能不正確。">
            <a:extLst>
              <a:ext uri="{FF2B5EF4-FFF2-40B4-BE49-F238E27FC236}">
                <a16:creationId xmlns:a16="http://schemas.microsoft.com/office/drawing/2014/main" id="{891E9916-1085-99B9-4931-E381E72751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7075" y="0"/>
            <a:ext cx="13508934" cy="13665717"/>
          </a:xfrm>
          <a:prstGeom prst="rect">
            <a:avLst/>
          </a:prstGeom>
          <a:noFill/>
        </p:spPr>
      </p:pic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E86B2141-4814-1070-9654-6ED033874A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23903" y="2489200"/>
            <a:ext cx="8991698" cy="934720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" altLang="zh-TW" sz="4400" b="1" dirty="0"/>
              <a:t>Developer </a:t>
            </a:r>
            <a:r>
              <a:rPr lang="zh-TW" altLang="en-US" sz="4400" b="1" dirty="0"/>
              <a:t>推送程式碼</a:t>
            </a:r>
            <a:endParaRPr lang="zh-TW" altLang="en-US" sz="4400" dirty="0"/>
          </a:p>
          <a:p>
            <a:pPr marL="514350" indent="-514350">
              <a:buFont typeface="+mj-lt"/>
              <a:buAutoNum type="arabicPeriod"/>
            </a:pPr>
            <a:r>
              <a:rPr lang="en" altLang="zh-TW" sz="4400" b="1" dirty="0"/>
              <a:t>GitHub Repository </a:t>
            </a:r>
            <a:r>
              <a:rPr lang="zh-TW" altLang="en-US" sz="4400" b="1" dirty="0"/>
              <a:t>接收並更新版本</a:t>
            </a:r>
            <a:endParaRPr lang="zh-TW" altLang="en-US" sz="4400" dirty="0"/>
          </a:p>
          <a:p>
            <a:pPr marL="514350" indent="-514350">
              <a:buFont typeface="+mj-lt"/>
              <a:buAutoNum type="arabicPeriod"/>
            </a:pPr>
            <a:r>
              <a:rPr lang="en" altLang="zh-TW" sz="4400" b="1" dirty="0"/>
              <a:t>GitHub Actions </a:t>
            </a:r>
            <a:r>
              <a:rPr lang="zh-TW" altLang="en-US" sz="4400" b="1" dirty="0"/>
              <a:t>啟動 </a:t>
            </a:r>
            <a:r>
              <a:rPr lang="en" altLang="zh-TW" sz="4400" b="1" dirty="0"/>
              <a:t>CI Pipeline</a:t>
            </a:r>
            <a:endParaRPr lang="en" altLang="zh-TW" sz="4400" dirty="0"/>
          </a:p>
          <a:p>
            <a:pPr marL="514350" indent="-514350">
              <a:buFont typeface="+mj-lt"/>
              <a:buAutoNum type="arabicPeriod"/>
            </a:pPr>
            <a:r>
              <a:rPr lang="en" altLang="zh-TW" sz="4400" b="1" dirty="0"/>
              <a:t>Cloud Build </a:t>
            </a:r>
            <a:r>
              <a:rPr lang="zh-TW" altLang="en-US" sz="4400" b="1" dirty="0"/>
              <a:t>建置並測試 </a:t>
            </a:r>
            <a:r>
              <a:rPr lang="en" altLang="zh-TW" sz="4400" b="1" dirty="0"/>
              <a:t>Docker Image</a:t>
            </a:r>
            <a:endParaRPr lang="en" altLang="zh-TW" sz="4400" dirty="0"/>
          </a:p>
          <a:p>
            <a:pPr marL="514350" indent="-514350">
              <a:buFont typeface="+mj-lt"/>
              <a:buAutoNum type="arabicPeriod"/>
            </a:pPr>
            <a:r>
              <a:rPr lang="en" altLang="zh-TW" sz="4400" b="1" dirty="0"/>
              <a:t>Artifact Registry </a:t>
            </a:r>
            <a:r>
              <a:rPr lang="zh-TW" altLang="en-US" sz="4400" b="1" dirty="0"/>
              <a:t>儲存版本化 </a:t>
            </a:r>
            <a:r>
              <a:rPr lang="en" altLang="zh-TW" sz="4400" b="1" dirty="0"/>
              <a:t>Image</a:t>
            </a:r>
            <a:endParaRPr lang="en" altLang="zh-TW" sz="4400" dirty="0"/>
          </a:p>
          <a:p>
            <a:pPr marL="514350" indent="-514350">
              <a:buFont typeface="+mj-lt"/>
              <a:buAutoNum type="arabicPeriod"/>
            </a:pPr>
            <a:r>
              <a:rPr lang="en" altLang="zh-TW" sz="4400" b="1" dirty="0"/>
              <a:t>Cloud Run </a:t>
            </a:r>
            <a:r>
              <a:rPr lang="zh-TW" altLang="en-US" sz="4400" b="1" dirty="0"/>
              <a:t>自動部署最新服務</a:t>
            </a:r>
            <a:endParaRPr lang="zh-TW" altLang="en-US" sz="4400" dirty="0"/>
          </a:p>
          <a:p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50984120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DF7ED0-1E2D-48CA-707B-EAEAEEA777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64C446A8-906E-1F18-5D2C-F04A6317E5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5054" y="705909"/>
            <a:ext cx="20623458" cy="1488016"/>
          </a:xfrm>
        </p:spPr>
        <p:txBody>
          <a:bodyPr anchor="ctr">
            <a:normAutofit/>
          </a:bodyPr>
          <a:lstStyle/>
          <a:p>
            <a:r>
              <a:rPr kumimoji="1" lang="zh-TW" altLang="en-US" dirty="0"/>
              <a:t>部署流程展示</a:t>
            </a:r>
          </a:p>
        </p:txBody>
      </p:sp>
      <p:pic>
        <p:nvPicPr>
          <p:cNvPr id="7" name="圖片 6" descr="一張含有 軟體, 螢幕擷取畫面, 文字, 多媒體軟體 的圖片&#10;&#10;AI 產生的內容可能不正確。">
            <a:extLst>
              <a:ext uri="{FF2B5EF4-FFF2-40B4-BE49-F238E27FC236}">
                <a16:creationId xmlns:a16="http://schemas.microsoft.com/office/drawing/2014/main" id="{C41E7979-5D69-A723-06F9-AF2DFE43FA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178" y="1949737"/>
            <a:ext cx="21859181" cy="11766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70996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0">
          <a:extLst>
            <a:ext uri="{FF2B5EF4-FFF2-40B4-BE49-F238E27FC236}">
              <a16:creationId xmlns:a16="http://schemas.microsoft.com/office/drawing/2014/main" id="{5AD5EF27-1ABD-D941-0B4F-1B479858DC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Google Shape;1061;p38">
            <a:extLst>
              <a:ext uri="{FF2B5EF4-FFF2-40B4-BE49-F238E27FC236}">
                <a16:creationId xmlns:a16="http://schemas.microsoft.com/office/drawing/2014/main" id="{B1B5676F-98AC-962B-6B28-2D86A8EE56E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109377" y="5785887"/>
            <a:ext cx="3618739" cy="2033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2286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18000"/>
              <a:buNone/>
            </a:pPr>
            <a:r>
              <a:rPr lang="zh-TW" dirty="0"/>
              <a:t>0</a:t>
            </a:r>
            <a:r>
              <a:rPr lang="en-US" altLang="zh-TW" dirty="0"/>
              <a:t>4</a:t>
            </a:r>
          </a:p>
          <a:p>
            <a:pPr marL="457200" lvl="0" indent="-2286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18000"/>
              <a:buNone/>
            </a:pPr>
            <a:endParaRPr lang="en-US" altLang="zh-TW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5C0BF9C8-CB25-4302-F2C3-7D54F78F8839}"/>
              </a:ext>
            </a:extLst>
          </p:cNvPr>
          <p:cNvSpPr/>
          <p:nvPr/>
        </p:nvSpPr>
        <p:spPr>
          <a:xfrm>
            <a:off x="4728116" y="6314710"/>
            <a:ext cx="13251544" cy="964367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457200" lvl="0" indent="-228600" defTabSz="1219078">
              <a:lnSpc>
                <a:spcPts val="6770"/>
              </a:lnSpc>
              <a:spcBef>
                <a:spcPct val="0"/>
              </a:spcBef>
              <a:buClrTx/>
              <a:buSzPts val="6600"/>
              <a:tabLst>
                <a:tab pos="1987775" algn="l"/>
                <a:tab pos="2466939" algn="l"/>
              </a:tabLst>
              <a:defRPr/>
            </a:pPr>
            <a:r>
              <a:rPr lang="en-US" altLang="zh-TW" sz="6600" b="1" dirty="0" err="1"/>
              <a:t>FrontEnd</a:t>
            </a:r>
            <a:r>
              <a:rPr lang="en-US" altLang="zh-TW" sz="6600" b="1" dirty="0"/>
              <a:t>(Aaron)</a:t>
            </a:r>
            <a:endParaRPr lang="zh-TW" altLang="en-US" sz="6600" b="1" kern="1200" spc="304" dirty="0">
              <a:solidFill>
                <a:srgbClr val="006086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  <p:extLst>
      <p:ext uri="{BB962C8B-B14F-4D97-AF65-F5344CB8AC3E}">
        <p14:creationId xmlns:p14="http://schemas.microsoft.com/office/powerpoint/2010/main" val="260662687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20EE0E-C3C3-E0B8-F885-94B544A6CE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FF48765-9F3E-9B1C-1FF8-08318399AA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5054" y="696384"/>
            <a:ext cx="8557362" cy="1488016"/>
          </a:xfrm>
        </p:spPr>
        <p:txBody>
          <a:bodyPr>
            <a:normAutofit/>
          </a:bodyPr>
          <a:lstStyle/>
          <a:p>
            <a:pPr marL="16510" lvl="0">
              <a:spcBef>
                <a:spcPts val="127"/>
              </a:spcBef>
              <a:tabLst>
                <a:tab pos="1987775" algn="l"/>
                <a:tab pos="2466939" algn="l"/>
              </a:tabLst>
            </a:pPr>
            <a:r>
              <a:rPr lang="zh-TW" altLang="en-US" sz="7200"/>
              <a:t>前端技術棧</a:t>
            </a:r>
            <a:endParaRPr lang="zh-TW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EE3B765-DB18-2226-A970-D51C629291CF}"/>
              </a:ext>
            </a:extLst>
          </p:cNvPr>
          <p:cNvSpPr/>
          <p:nvPr/>
        </p:nvSpPr>
        <p:spPr>
          <a:xfrm>
            <a:off x="1617910" y="2570941"/>
            <a:ext cx="8418392" cy="9971961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en-US" altLang="zh-TW" sz="4000" dirty="0"/>
              <a:t>1. </a:t>
            </a:r>
            <a:r>
              <a:rPr lang="zh-TW" sz="4000"/>
              <a:t>核心驅動</a:t>
            </a:r>
            <a:endParaRPr lang="zh-TW"/>
          </a:p>
          <a:p>
            <a:r>
              <a:rPr lang="zh-TW" sz="4000"/>
              <a:t>Vue 3 (Composition API)</a:t>
            </a:r>
            <a:endParaRPr lang="zh-TW"/>
          </a:p>
          <a:p>
            <a:r>
              <a:rPr lang="zh-TW" sz="4000"/>
              <a:t>結合 TypeScript 提供強大類型支持</a:t>
            </a:r>
            <a:endParaRPr lang="zh-TW"/>
          </a:p>
          <a:p>
            <a:endParaRPr lang="zh-TW" sz="4000" dirty="0"/>
          </a:p>
          <a:p>
            <a:endParaRPr lang="zh-TW" altLang="en-US"/>
          </a:p>
          <a:p>
            <a:r>
              <a:rPr lang="en-US" altLang="zh-TW" sz="4000" dirty="0"/>
              <a:t>2.</a:t>
            </a:r>
            <a:r>
              <a:rPr lang="zh-TW" altLang="en-US" sz="4000"/>
              <a:t> </a:t>
            </a:r>
            <a:r>
              <a:rPr lang="zh-TW" sz="4000"/>
              <a:t>介面設計</a:t>
            </a:r>
            <a:endParaRPr lang="zh-TW" altLang="en-US"/>
          </a:p>
          <a:p>
            <a:r>
              <a:rPr lang="zh-TW" sz="4000"/>
              <a:t>Element Plus</a:t>
            </a:r>
            <a:endParaRPr lang="zh-TW"/>
          </a:p>
          <a:p>
            <a:r>
              <a:rPr lang="zh-TW" sz="4000"/>
              <a:t>搭配 CSS 變數與響應式佈局</a:t>
            </a:r>
            <a:endParaRPr lang="zh-TW"/>
          </a:p>
          <a:p>
            <a:endParaRPr lang="zh-TW" sz="4000" dirty="0"/>
          </a:p>
          <a:p>
            <a:endParaRPr lang="zh-TW" altLang="en-US"/>
          </a:p>
          <a:p>
            <a:r>
              <a:rPr lang="zh-TW" sz="4000"/>
              <a:t>3. 路由導航</a:t>
            </a:r>
            <a:endParaRPr lang="zh-TW"/>
          </a:p>
          <a:p>
            <a:r>
              <a:rPr lang="en-US" altLang="zh-TW" sz="4000" dirty="0"/>
              <a:t>Vue</a:t>
            </a:r>
            <a:r>
              <a:rPr lang="zh-TW" altLang="en-US" sz="4000" dirty="0"/>
              <a:t> </a:t>
            </a:r>
            <a:r>
              <a:rPr lang="en-US" altLang="zh-TW" sz="4000" dirty="0"/>
              <a:t>Router</a:t>
            </a:r>
            <a:endParaRPr lang="zh-TW"/>
          </a:p>
          <a:p>
            <a:r>
              <a:rPr lang="zh-TW" sz="4000"/>
              <a:t>管理單頁應用 (SPA) 路由</a:t>
            </a:r>
            <a:endParaRPr lang="zh-TW"/>
          </a:p>
          <a:p>
            <a:endParaRPr lang="zh-TW" sz="4000" dirty="0"/>
          </a:p>
          <a:p>
            <a:endParaRPr lang="zh-TW"/>
          </a:p>
          <a:p>
            <a:r>
              <a:rPr lang="zh-TW" sz="4000"/>
              <a:t>4. 極速構建</a:t>
            </a:r>
            <a:endParaRPr lang="zh-TW"/>
          </a:p>
          <a:p>
            <a:r>
              <a:rPr lang="zh-TW" sz="4000"/>
              <a:t>Vite</a:t>
            </a:r>
            <a:endParaRPr lang="zh-TW"/>
          </a:p>
          <a:p>
            <a:r>
              <a:rPr lang="zh-TW" sz="4000"/>
              <a:t>提供秒級熱更新 (HMR) 開發體驗</a:t>
            </a:r>
            <a:endParaRPr lang="en-US"/>
          </a:p>
        </p:txBody>
      </p:sp>
      <p:sp>
        <p:nvSpPr>
          <p:cNvPr id="9" name="標題 3">
            <a:extLst>
              <a:ext uri="{FF2B5EF4-FFF2-40B4-BE49-F238E27FC236}">
                <a16:creationId xmlns:a16="http://schemas.microsoft.com/office/drawing/2014/main" id="{52736980-3652-455D-71B5-C63945E53119}"/>
              </a:ext>
            </a:extLst>
          </p:cNvPr>
          <p:cNvSpPr txBox="1">
            <a:spLocks/>
          </p:cNvSpPr>
          <p:nvPr/>
        </p:nvSpPr>
        <p:spPr>
          <a:xfrm>
            <a:off x="10802213" y="700502"/>
            <a:ext cx="7751103" cy="14880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1219078" rtl="0" eaLnBrk="1" latinLnBrk="0" hangingPunct="1">
              <a:spcBef>
                <a:spcPct val="0"/>
              </a:spcBef>
              <a:buNone/>
              <a:defRPr sz="6666" b="1" kern="1200" spc="8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6510">
              <a:spcBef>
                <a:spcPts val="127"/>
              </a:spcBef>
              <a:tabLst>
                <a:tab pos="1987775" algn="l"/>
                <a:tab pos="2466939" algn="l"/>
              </a:tabLst>
            </a:pPr>
            <a:r>
              <a:rPr lang="zh-TW" sz="7200">
                <a:latin typeface="Microsoft YaHei"/>
                <a:ea typeface="Microsoft YaHei"/>
                <a:cs typeface="+mj-lt"/>
              </a:rPr>
              <a:t>架構設計亮點</a:t>
            </a:r>
            <a:endParaRPr lang="zh-TW">
              <a:latin typeface="Microsoft YaHei"/>
              <a:ea typeface="Microsoft YaHei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2C9E9828-1B17-D869-35CA-C1258FF8A13B}"/>
              </a:ext>
            </a:extLst>
          </p:cNvPr>
          <p:cNvSpPr/>
          <p:nvPr/>
        </p:nvSpPr>
        <p:spPr>
          <a:xfrm>
            <a:off x="10801899" y="2830432"/>
            <a:ext cx="13422763" cy="10187404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en-US" altLang="zh-TW" sz="4000" dirty="0"/>
              <a:t>1. </a:t>
            </a:r>
            <a:r>
              <a:rPr lang="zh-TW" altLang="en-US" sz="4000"/>
              <a:t>組件化架構 </a:t>
            </a:r>
            <a:r>
              <a:rPr lang="zh-TW" sz="4000"/>
              <a:t>(Compo</a:t>
            </a:r>
            <a:r>
              <a:rPr lang="en-US" altLang="zh-TW" sz="4000" dirty="0" err="1"/>
              <a:t>nent</a:t>
            </a:r>
            <a:r>
              <a:rPr lang="zh-TW" altLang="en-US" sz="4000" dirty="0"/>
              <a:t> </a:t>
            </a:r>
            <a:r>
              <a:rPr lang="en-US" altLang="zh-TW" sz="4000" dirty="0"/>
              <a:t>Arch</a:t>
            </a:r>
            <a:r>
              <a:rPr lang="zh-TW" sz="4000"/>
              <a:t>it</a:t>
            </a:r>
            <a:r>
              <a:rPr lang="en-US" altLang="zh-TW" sz="4000" dirty="0" err="1"/>
              <a:t>ecture</a:t>
            </a:r>
            <a:r>
              <a:rPr lang="zh-TW" sz="4000"/>
              <a:t>)</a:t>
            </a:r>
            <a:endParaRPr lang="zh-TW"/>
          </a:p>
          <a:p>
            <a:endParaRPr lang="zh-TW" altLang="en-US"/>
          </a:p>
          <a:p>
            <a:r>
              <a:rPr lang="zh-TW" altLang="en-US" sz="4000"/>
              <a:t>高度模組化：</a:t>
            </a:r>
            <a:r>
              <a:rPr lang="en-US" altLang="zh-TW" sz="4000" dirty="0" err="1"/>
              <a:t>ChatMessage</a:t>
            </a:r>
            <a:r>
              <a:rPr lang="zh-TW" altLang="en-US" sz="4000"/>
              <a:t>、</a:t>
            </a:r>
            <a:r>
              <a:rPr lang="en-US" altLang="zh-TW" sz="4000" dirty="0" err="1"/>
              <a:t>ChatIn</a:t>
            </a:r>
            <a:r>
              <a:rPr lang="zh-TW" sz="4000"/>
              <a:t>p</a:t>
            </a:r>
            <a:r>
              <a:rPr lang="en-US" altLang="zh-TW" sz="4000" dirty="0" err="1"/>
              <a:t>ut</a:t>
            </a:r>
            <a:r>
              <a:rPr lang="zh-TW" altLang="en-US" sz="4000"/>
              <a:t> 等獨立組件</a:t>
            </a:r>
            <a:endParaRPr lang="zh-TW" altLang="en-US"/>
          </a:p>
          <a:p>
            <a:r>
              <a:rPr lang="zh-TW" altLang="en-US" sz="4000"/>
              <a:t>體驗優化：</a:t>
            </a:r>
            <a:r>
              <a:rPr lang="en-US" altLang="zh-TW" sz="4000" dirty="0" err="1"/>
              <a:t>KeepAlive</a:t>
            </a:r>
            <a:r>
              <a:rPr lang="zh-TW" altLang="en-US" sz="4000"/>
              <a:t> 保</a:t>
            </a:r>
            <a:r>
              <a:rPr lang="zh-TW" sz="4000"/>
              <a:t>持</a:t>
            </a:r>
            <a:r>
              <a:rPr lang="zh-TW" altLang="en-US" sz="4000"/>
              <a:t>頁面狀態</a:t>
            </a:r>
            <a:endParaRPr lang="zh-TW"/>
          </a:p>
          <a:p>
            <a:endParaRPr lang="zh-TW" altLang="en-US" sz="4000" dirty="0"/>
          </a:p>
          <a:p>
            <a:r>
              <a:rPr lang="en-US" altLang="zh-TW" sz="4000" dirty="0"/>
              <a:t>2.</a:t>
            </a:r>
            <a:r>
              <a:rPr lang="zh-TW" sz="4000"/>
              <a:t> </a:t>
            </a:r>
            <a:r>
              <a:rPr lang="zh-TW" altLang="en-US" sz="4000"/>
              <a:t>響應式</a:t>
            </a:r>
            <a:r>
              <a:rPr lang="zh-TW" sz="4000"/>
              <a:t>設計</a:t>
            </a:r>
            <a:r>
              <a:rPr lang="zh-TW" altLang="en-US" sz="4000"/>
              <a:t> </a:t>
            </a:r>
            <a:r>
              <a:rPr lang="en-US" altLang="zh-TW" sz="4000" dirty="0"/>
              <a:t>(Responsive</a:t>
            </a:r>
            <a:r>
              <a:rPr lang="zh-TW" altLang="en-US" sz="4000" dirty="0"/>
              <a:t> </a:t>
            </a:r>
            <a:r>
              <a:rPr lang="en-US" altLang="zh-TW" sz="4000" dirty="0"/>
              <a:t>Design)</a:t>
            </a:r>
            <a:endParaRPr lang="zh-TW" altLang="en-US" dirty="0"/>
          </a:p>
          <a:p>
            <a:endParaRPr lang="zh-TW"/>
          </a:p>
          <a:p>
            <a:r>
              <a:rPr lang="zh-TW" altLang="en-US" sz="4000"/>
              <a:t>全裝置適配、觸控優化、交互細節</a:t>
            </a:r>
            <a:endParaRPr lang="zh-TW" altLang="en-US" dirty="0"/>
          </a:p>
          <a:p>
            <a:endParaRPr lang="en-US" altLang="zh-TW" sz="4000" dirty="0"/>
          </a:p>
          <a:p>
            <a:r>
              <a:rPr lang="en-US" altLang="zh-TW" sz="4000" dirty="0"/>
              <a:t>3.</a:t>
            </a:r>
            <a:r>
              <a:rPr lang="zh-TW" altLang="en-US" sz="4000"/>
              <a:t> 動畫與視覺 </a:t>
            </a:r>
            <a:r>
              <a:rPr lang="en-US" altLang="zh-TW" sz="4000" dirty="0"/>
              <a:t>(Vis</a:t>
            </a:r>
            <a:r>
              <a:rPr lang="zh-TW" sz="4000"/>
              <a:t>u</a:t>
            </a:r>
            <a:r>
              <a:rPr lang="en-US" altLang="zh-TW" sz="4000" dirty="0"/>
              <a:t>al</a:t>
            </a:r>
            <a:r>
              <a:rPr lang="zh-TW" altLang="en-US" sz="4000" dirty="0"/>
              <a:t> </a:t>
            </a:r>
            <a:r>
              <a:rPr lang="en-US" altLang="zh-TW" sz="4000" dirty="0"/>
              <a:t>&amp;</a:t>
            </a:r>
            <a:r>
              <a:rPr lang="zh-TW" altLang="en-US" sz="4000" dirty="0"/>
              <a:t> </a:t>
            </a:r>
            <a:r>
              <a:rPr lang="en-US" altLang="zh-TW" sz="4000" dirty="0"/>
              <a:t>Motion)</a:t>
            </a:r>
            <a:endParaRPr lang="zh-TW" altLang="en-US"/>
          </a:p>
          <a:p>
            <a:endParaRPr lang="zh-TW" altLang="en-US"/>
          </a:p>
          <a:p>
            <a:r>
              <a:rPr lang="zh-TW" altLang="en-US" sz="4000"/>
              <a:t>現代風格：</a:t>
            </a:r>
            <a:r>
              <a:rPr lang="en-US" altLang="zh-TW" sz="4000" dirty="0"/>
              <a:t>macOS</a:t>
            </a:r>
            <a:r>
              <a:rPr lang="zh-TW" altLang="en-US" sz="4000"/>
              <a:t> 動態背景與玻璃擬態</a:t>
            </a:r>
            <a:endParaRPr lang="en-US" altLang="zh-TW" sz="4000" dirty="0"/>
          </a:p>
          <a:p>
            <a:r>
              <a:rPr lang="zh-TW" altLang="en-US" sz="4000"/>
              <a:t>流暢體驗：</a:t>
            </a:r>
            <a:r>
              <a:rPr lang="en-US" altLang="zh-TW" sz="4000" dirty="0"/>
              <a:t>Mes</a:t>
            </a:r>
            <a:r>
              <a:rPr lang="zh-TW" sz="4000"/>
              <a:t>s</a:t>
            </a:r>
            <a:r>
              <a:rPr lang="en-US" altLang="zh-TW" sz="4000" dirty="0"/>
              <a:t>age-fade</a:t>
            </a:r>
            <a:r>
              <a:rPr lang="zh-TW" altLang="en-US" sz="4000"/>
              <a:t> 與 </a:t>
            </a:r>
            <a:r>
              <a:rPr lang="en-US" altLang="zh-TW" sz="4000" dirty="0" err="1"/>
              <a:t>SlideIn</a:t>
            </a:r>
            <a:r>
              <a:rPr lang="zh-TW" altLang="en-US" sz="4000"/>
              <a:t> 過場動畫</a:t>
            </a:r>
            <a:endParaRPr lang="zh-TW"/>
          </a:p>
          <a:p>
            <a:endParaRPr lang="en-US" altLang="zh-TW" sz="4000" dirty="0"/>
          </a:p>
          <a:p>
            <a:r>
              <a:rPr lang="en-US" altLang="zh-TW" sz="4000" dirty="0"/>
              <a:t>4.</a:t>
            </a:r>
            <a:r>
              <a:rPr lang="zh-TW" altLang="en-US" sz="4000"/>
              <a:t> 性能優化 </a:t>
            </a:r>
            <a:r>
              <a:rPr lang="en-US" altLang="zh-TW" sz="4000" dirty="0"/>
              <a:t>(Performance)</a:t>
            </a:r>
            <a:endParaRPr lang="zh-TW"/>
          </a:p>
          <a:p>
            <a:endParaRPr lang="zh-TW"/>
          </a:p>
          <a:p>
            <a:r>
              <a:rPr lang="zh-TW" altLang="en-US" sz="4000"/>
              <a:t>載入策略：</a:t>
            </a:r>
            <a:r>
              <a:rPr lang="zh-TW" sz="4000"/>
              <a:t>路由</a:t>
            </a:r>
            <a:r>
              <a:rPr lang="zh-TW" altLang="en-US" sz="4000"/>
              <a:t>懶加載 </a:t>
            </a:r>
            <a:r>
              <a:rPr lang="zh-TW" sz="4000"/>
              <a:t>(</a:t>
            </a:r>
            <a:r>
              <a:rPr lang="en-US" altLang="zh-TW" sz="4000" dirty="0"/>
              <a:t>Lazy</a:t>
            </a:r>
            <a:r>
              <a:rPr lang="zh-TW" altLang="en-US" sz="4000" dirty="0"/>
              <a:t> </a:t>
            </a:r>
            <a:r>
              <a:rPr lang="en-US" altLang="zh-TW" sz="4000" dirty="0"/>
              <a:t>Loading</a:t>
            </a:r>
            <a:r>
              <a:rPr lang="zh-TW" sz="4000"/>
              <a:t>)</a:t>
            </a:r>
            <a:endParaRPr lang="zh-TW"/>
          </a:p>
          <a:p>
            <a:r>
              <a:rPr lang="zh-TW" altLang="en-US" sz="4000"/>
              <a:t>渲染優化：虛擬滾動處理大量訊息</a:t>
            </a:r>
            <a:endParaRPr lang="zh-TW"/>
          </a:p>
          <a:p>
            <a:endParaRPr lang="zh-TW" altLang="en-US" sz="4000" dirty="0"/>
          </a:p>
        </p:txBody>
      </p:sp>
    </p:spTree>
    <p:extLst>
      <p:ext uri="{BB962C8B-B14F-4D97-AF65-F5344CB8AC3E}">
        <p14:creationId xmlns:p14="http://schemas.microsoft.com/office/powerpoint/2010/main" val="21743080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FBCAE1-15D0-7784-BDE7-8281F1D47E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9AF920A6-C79E-5840-2F13-D564885EDD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5054" y="696384"/>
            <a:ext cx="8557362" cy="1488016"/>
          </a:xfrm>
        </p:spPr>
        <p:txBody>
          <a:bodyPr>
            <a:normAutofit/>
          </a:bodyPr>
          <a:lstStyle/>
          <a:p>
            <a:pPr marL="16510" lvl="0">
              <a:spcBef>
                <a:spcPts val="127"/>
              </a:spcBef>
              <a:tabLst>
                <a:tab pos="1987775" algn="l"/>
                <a:tab pos="2466939" algn="l"/>
              </a:tabLst>
            </a:pPr>
            <a:r>
              <a:rPr lang="zh-TW" sz="7200">
                <a:latin typeface="Microsoft YaHei"/>
                <a:ea typeface="Microsoft YaHei"/>
                <a:cs typeface="+mj-lt"/>
              </a:rPr>
              <a:t>使用者體驗設計</a:t>
            </a:r>
            <a:endParaRPr lang="zh-TW" sz="6650">
              <a:latin typeface="Microsoft YaHei"/>
              <a:ea typeface="Microsoft YaHei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5C828B3-5C84-4D8C-7831-15FCC8E4B05B}"/>
              </a:ext>
            </a:extLst>
          </p:cNvPr>
          <p:cNvSpPr/>
          <p:nvPr/>
        </p:nvSpPr>
        <p:spPr>
          <a:xfrm>
            <a:off x="1617910" y="2533872"/>
            <a:ext cx="9511939" cy="3785652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zh-TW" altLang="en-US" sz="4000"/>
              <a:t>1.全域層級 </a:t>
            </a:r>
            <a:r>
              <a:rPr lang="en-US" altLang="zh-TW" sz="4000" dirty="0" err="1"/>
              <a:t>Gl</a:t>
            </a:r>
            <a:r>
              <a:rPr lang="zh-TW" sz="4000"/>
              <a:t>o</a:t>
            </a:r>
            <a:r>
              <a:rPr lang="en-US" altLang="zh-TW" sz="4000" dirty="0" err="1"/>
              <a:t>bal</a:t>
            </a:r>
            <a:r>
              <a:rPr lang="zh-TW" altLang="en-US" sz="4000" dirty="0"/>
              <a:t> </a:t>
            </a:r>
            <a:r>
              <a:rPr lang="en-US" altLang="zh-TW" sz="4000" dirty="0"/>
              <a:t>Sc</a:t>
            </a:r>
            <a:r>
              <a:rPr lang="zh-TW" sz="4000"/>
              <a:t>ope</a:t>
            </a:r>
            <a:endParaRPr lang="en-US" altLang="zh-TW" sz="4000" dirty="0"/>
          </a:p>
          <a:p>
            <a:r>
              <a:rPr lang="zh-TW" altLang="en-US" sz="4000"/>
              <a:t>組件：</a:t>
            </a:r>
            <a:r>
              <a:rPr lang="en-US" altLang="zh-TW" sz="4000" dirty="0"/>
              <a:t>We</a:t>
            </a:r>
            <a:r>
              <a:rPr lang="zh-TW" sz="4000"/>
              <a:t>l</a:t>
            </a:r>
            <a:r>
              <a:rPr lang="en-US" altLang="zh-TW" sz="4000" dirty="0"/>
              <a:t>co</a:t>
            </a:r>
            <a:r>
              <a:rPr lang="zh-TW" sz="4000"/>
              <a:t>me</a:t>
            </a:r>
            <a:r>
              <a:rPr lang="en-US" altLang="zh-TW" sz="4000" dirty="0"/>
              <a:t>G</a:t>
            </a:r>
            <a:r>
              <a:rPr lang="zh-TW" sz="4000"/>
              <a:t>u</a:t>
            </a:r>
            <a:r>
              <a:rPr lang="en-US" altLang="zh-TW" sz="4000" dirty="0"/>
              <a:t>ide</a:t>
            </a:r>
            <a:endParaRPr lang="zh-TW" dirty="0"/>
          </a:p>
          <a:p>
            <a:r>
              <a:rPr lang="en-US" altLang="zh-TW" sz="4000" dirty="0"/>
              <a:t>•</a:t>
            </a:r>
            <a:r>
              <a:rPr lang="zh-TW" altLang="en-US" sz="4000"/>
              <a:t>  利</a:t>
            </a:r>
            <a:r>
              <a:rPr lang="zh-TW" sz="4000"/>
              <a:t>用 S</a:t>
            </a:r>
            <a:r>
              <a:rPr lang="en-US" altLang="zh-TW" sz="4000" dirty="0"/>
              <a:t>ess</a:t>
            </a:r>
            <a:r>
              <a:rPr lang="zh-TW" sz="4000"/>
              <a:t>i</a:t>
            </a:r>
            <a:r>
              <a:rPr lang="en-US" altLang="zh-TW" sz="4000" dirty="0"/>
              <a:t>on</a:t>
            </a:r>
            <a:r>
              <a:rPr lang="zh-TW" altLang="en-US" sz="4000" dirty="0"/>
              <a:t> </a:t>
            </a:r>
            <a:r>
              <a:rPr lang="en-US" altLang="zh-TW" sz="4000" dirty="0"/>
              <a:t>S</a:t>
            </a:r>
            <a:r>
              <a:rPr lang="zh-TW" sz="4000"/>
              <a:t>t</a:t>
            </a:r>
            <a:r>
              <a:rPr lang="en-US" altLang="zh-TW" sz="4000" dirty="0" err="1"/>
              <a:t>orag</a:t>
            </a:r>
            <a:r>
              <a:rPr lang="zh-TW" sz="4000"/>
              <a:t>e</a:t>
            </a:r>
            <a:r>
              <a:rPr lang="zh-TW" altLang="en-US" sz="4000"/>
              <a:t> 記錄使用者訪問</a:t>
            </a:r>
            <a:endParaRPr lang="zh-TW"/>
          </a:p>
          <a:p>
            <a:r>
              <a:rPr lang="en-US" altLang="zh-TW" sz="4000" dirty="0"/>
              <a:t>•</a:t>
            </a:r>
            <a:r>
              <a:rPr lang="zh-TW" altLang="en-US" sz="4000"/>
              <a:t>  </a:t>
            </a:r>
            <a:r>
              <a:rPr lang="zh-TW" sz="4000"/>
              <a:t>提供</a:t>
            </a:r>
            <a:r>
              <a:rPr lang="zh-TW" altLang="en-US" sz="4000"/>
              <a:t>功能卡片作為主要入口</a:t>
            </a:r>
            <a:endParaRPr lang="zh-TW" altLang="en-US"/>
          </a:p>
          <a:p>
            <a:r>
              <a:rPr lang="en-US" altLang="zh-TW" sz="4000" dirty="0"/>
              <a:t>•</a:t>
            </a:r>
            <a:r>
              <a:rPr lang="zh-TW" altLang="en-US" sz="4000"/>
              <a:t>  負責</a:t>
            </a:r>
            <a:r>
              <a:rPr lang="zh-TW" sz="4000"/>
              <a:t>發</a:t>
            </a:r>
            <a:r>
              <a:rPr lang="zh-TW" altLang="en-US" sz="4000"/>
              <a:t>起一次性的強制引導流程</a:t>
            </a:r>
            <a:endParaRPr lang="zh-TW" altLang="en-US"/>
          </a:p>
          <a:p>
            <a:endParaRPr lang="zh-TW" altLang="en-US" sz="4000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2AFAC78C-DB8F-2B3B-02FB-CD7BF683F88C}"/>
              </a:ext>
            </a:extLst>
          </p:cNvPr>
          <p:cNvSpPr/>
          <p:nvPr/>
        </p:nvSpPr>
        <p:spPr>
          <a:xfrm>
            <a:off x="12192002" y="2525426"/>
            <a:ext cx="11671014" cy="3785652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zh-TW" altLang="en-US" sz="4000"/>
              <a:t>2.頁面層級</a:t>
            </a:r>
            <a:r>
              <a:rPr lang="en-US" altLang="zh-TW" sz="4000" dirty="0"/>
              <a:t> Page </a:t>
            </a:r>
            <a:r>
              <a:rPr lang="en-US" sz="4000" dirty="0"/>
              <a:t>Scope</a:t>
            </a:r>
            <a:endParaRPr lang="zh-TW" dirty="0"/>
          </a:p>
          <a:p>
            <a:r>
              <a:rPr lang="zh-TW" altLang="en-US" sz="4000" dirty="0" err="1"/>
              <a:t>組件：</a:t>
            </a:r>
            <a:r>
              <a:rPr lang="en-US" sz="4000" dirty="0" err="1"/>
              <a:t>ChatView</a:t>
            </a:r>
            <a:r>
              <a:rPr lang="en-US" sz="4000" dirty="0"/>
              <a:t> / </a:t>
            </a:r>
            <a:r>
              <a:rPr lang="en-US" sz="4000" dirty="0" err="1"/>
              <a:t>CsrResumeView</a:t>
            </a:r>
            <a:endParaRPr lang="zh-TW" dirty="0" err="1"/>
          </a:p>
          <a:p>
            <a:r>
              <a:rPr lang="en-US" sz="4000" dirty="0"/>
              <a:t>•</a:t>
            </a:r>
            <a:r>
              <a:rPr lang="en-US" altLang="zh-TW" sz="4000" dirty="0"/>
              <a:t>  </a:t>
            </a:r>
            <a:r>
              <a:rPr lang="zh-TW" altLang="en-US" sz="4000"/>
              <a:t>利用</a:t>
            </a:r>
            <a:r>
              <a:rPr lang="en-US" altLang="zh-TW" sz="4000" dirty="0"/>
              <a:t> </a:t>
            </a:r>
            <a:r>
              <a:rPr lang="en-US" sz="4000" dirty="0" err="1"/>
              <a:t>LocalStorage</a:t>
            </a:r>
            <a:r>
              <a:rPr lang="en-US" sz="4000" dirty="0"/>
              <a:t> </a:t>
            </a:r>
            <a:r>
              <a:rPr lang="en-US" sz="4000" dirty="0" err="1"/>
              <a:t>記錄詳細操作狀態</a:t>
            </a:r>
            <a:endParaRPr lang="zh-TW" dirty="0" err="1"/>
          </a:p>
          <a:p>
            <a:r>
              <a:rPr lang="en-US" sz="4000" dirty="0"/>
              <a:t>•</a:t>
            </a:r>
            <a:r>
              <a:rPr lang="en-US" altLang="zh-TW" sz="4000" dirty="0"/>
              <a:t>  </a:t>
            </a:r>
            <a:r>
              <a:rPr lang="zh-TW" altLang="en-US" sz="4000" dirty="0" err="1"/>
              <a:t>具備複雜的條件式顯示邏輯</a:t>
            </a:r>
            <a:endParaRPr lang="zh-TW" dirty="0" err="1"/>
          </a:p>
          <a:p>
            <a:r>
              <a:rPr lang="en-US" sz="4000" dirty="0"/>
              <a:t>•</a:t>
            </a:r>
            <a:r>
              <a:rPr lang="en-US" altLang="zh-TW" sz="4000" dirty="0"/>
              <a:t>  </a:t>
            </a:r>
            <a:r>
              <a:rPr lang="zh-TW" altLang="en-US" sz="4000"/>
              <a:t>保留手動觸發按鈕</a:t>
            </a:r>
            <a:r>
              <a:rPr lang="en-US" altLang="zh-TW" sz="4000" dirty="0"/>
              <a:t> (Help Icon) </a:t>
            </a:r>
            <a:r>
              <a:rPr lang="zh-TW" altLang="en-US" sz="4000"/>
              <a:t>以備查詢</a:t>
            </a:r>
            <a:endParaRPr lang="zh-TW"/>
          </a:p>
          <a:p>
            <a:endParaRPr lang="zh-TW" altLang="en-US" sz="4000" dirty="0"/>
          </a:p>
        </p:txBody>
      </p:sp>
      <p:pic>
        <p:nvPicPr>
          <p:cNvPr id="6" name="圖片 5" descr="一張含有 文字, 螢幕擷取畫面, 字型, 數字 的圖片&#10;&#10;AI 產生的內容可能不正確。">
            <a:extLst>
              <a:ext uri="{FF2B5EF4-FFF2-40B4-BE49-F238E27FC236}">
                <a16:creationId xmlns:a16="http://schemas.microsoft.com/office/drawing/2014/main" id="{E9E8D8BC-51E3-E3EE-1563-8341667103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56787" y="5807906"/>
            <a:ext cx="6154023" cy="7108226"/>
          </a:xfrm>
          <a:prstGeom prst="rect">
            <a:avLst/>
          </a:prstGeom>
        </p:spPr>
      </p:pic>
      <p:pic>
        <p:nvPicPr>
          <p:cNvPr id="7" name="圖片 6" descr="一張含有 文字, 螢幕擷取畫面, 字型, 多媒體 的圖片&#10;&#10;AI 產生的內容可能不正確。">
            <a:extLst>
              <a:ext uri="{FF2B5EF4-FFF2-40B4-BE49-F238E27FC236}">
                <a16:creationId xmlns:a16="http://schemas.microsoft.com/office/drawing/2014/main" id="{37DD2479-395D-CE18-7CE8-6F2DBAAC14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5401" y="5804279"/>
            <a:ext cx="10953602" cy="6287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86299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C39503-F771-E8BC-62AD-FECD006BAF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41C72808-78BE-1D3D-1822-5790602015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5054" y="696384"/>
            <a:ext cx="8557362" cy="1488016"/>
          </a:xfrm>
        </p:spPr>
        <p:txBody>
          <a:bodyPr>
            <a:normAutofit/>
          </a:bodyPr>
          <a:lstStyle/>
          <a:p>
            <a:pPr marL="16510">
              <a:spcBef>
                <a:spcPts val="127"/>
              </a:spcBef>
              <a:tabLst>
                <a:tab pos="1987775" algn="l"/>
                <a:tab pos="2466939" algn="l"/>
              </a:tabLst>
            </a:pPr>
            <a:r>
              <a:rPr lang="zh-TW" altLang="en-US" sz="7200">
                <a:latin typeface="Microsoft YaHei"/>
                <a:ea typeface="Microsoft YaHei"/>
                <a:cs typeface="+mj-lt"/>
              </a:rPr>
              <a:t>混合互動模式(一)</a:t>
            </a:r>
            <a:endParaRPr lang="zh-TW" sz="6650">
              <a:latin typeface="Microsoft YaHei"/>
              <a:ea typeface="Microsoft YaHei"/>
              <a:cs typeface="Calibri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DA4F494-B1F4-E6A4-5C7C-C3BAD36C7DD2}"/>
              </a:ext>
            </a:extLst>
          </p:cNvPr>
          <p:cNvSpPr/>
          <p:nvPr/>
        </p:nvSpPr>
        <p:spPr>
          <a:xfrm>
            <a:off x="1469632" y="2533872"/>
            <a:ext cx="10095782" cy="7078861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4000" dirty="0"/>
              <a:t>1.</a:t>
            </a:r>
            <a:r>
              <a:rPr lang="en-US" altLang="zh-TW" sz="4000" dirty="0"/>
              <a:t> </a:t>
            </a:r>
            <a:r>
              <a:rPr lang="zh-TW" altLang="en-US" sz="4000"/>
              <a:t>可解釋</a:t>
            </a:r>
            <a:r>
              <a:rPr lang="en-US" altLang="zh-TW" sz="4000" dirty="0"/>
              <a:t> </a:t>
            </a:r>
            <a:r>
              <a:rPr lang="en-US" sz="4000" dirty="0"/>
              <a:t>AI (</a:t>
            </a:r>
            <a:r>
              <a:rPr lang="en-US" altLang="zh-TW" sz="4000" dirty="0"/>
              <a:t>Explainable </a:t>
            </a:r>
            <a:r>
              <a:rPr lang="en-US" sz="4000" dirty="0"/>
              <a:t>AI)</a:t>
            </a:r>
            <a:endParaRPr lang="zh-TW" altLang="en-US" dirty="0"/>
          </a:p>
          <a:p>
            <a:endParaRPr lang="en-US" altLang="zh-TW" sz="4000" dirty="0"/>
          </a:p>
          <a:p>
            <a:endParaRPr lang="zh-TW" altLang="en-US"/>
          </a:p>
          <a:p>
            <a:r>
              <a:rPr lang="en-US" sz="4000" dirty="0"/>
              <a:t>SHAP </a:t>
            </a:r>
            <a:r>
              <a:rPr lang="en-US" sz="4000" dirty="0" err="1"/>
              <a:t>分析整合</a:t>
            </a:r>
            <a:r>
              <a:rPr lang="zh-TW" altLang="en-US" sz="4000"/>
              <a:t>：</a:t>
            </a:r>
            <a:endParaRPr lang="zh-TW" altLang="en-US"/>
          </a:p>
          <a:p>
            <a:r>
              <a:rPr lang="zh-TW" altLang="en-US" sz="4000"/>
              <a:t>僅給出預測結果</a:t>
            </a:r>
            <a:r>
              <a:rPr lang="en-US" sz="4000" dirty="0"/>
              <a:t>，</a:t>
            </a:r>
            <a:r>
              <a:rPr lang="zh-TW" altLang="en-US" sz="4000"/>
              <a:t>更解釋</a:t>
            </a:r>
            <a:r>
              <a:rPr lang="en-US" sz="4000" dirty="0"/>
              <a:t>「</a:t>
            </a:r>
            <a:r>
              <a:rPr lang="en-US" sz="4000" dirty="0" err="1"/>
              <a:t>為什麼</a:t>
            </a:r>
            <a:r>
              <a:rPr lang="en-US" sz="4000" dirty="0"/>
              <a:t>」</a:t>
            </a:r>
            <a:endParaRPr lang="zh-TW" dirty="0"/>
          </a:p>
          <a:p>
            <a:endParaRPr lang="en-US" sz="4000" dirty="0"/>
          </a:p>
          <a:p>
            <a:r>
              <a:rPr lang="en-US" sz="4000" dirty="0" err="1"/>
              <a:t>視覺化呈現</a:t>
            </a:r>
            <a:r>
              <a:rPr lang="en-US" sz="4000" dirty="0"/>
              <a:t>：</a:t>
            </a:r>
            <a:endParaRPr lang="zh-TW" altLang="en-US" dirty="0"/>
          </a:p>
          <a:p>
            <a:r>
              <a:rPr lang="en-US" sz="4000" dirty="0" err="1"/>
              <a:t>提供影響力條圖與中英文特徵對照</a:t>
            </a:r>
            <a:endParaRPr lang="en-US" altLang="zh-TW" sz="4000" dirty="0" err="1"/>
          </a:p>
          <a:p>
            <a:endParaRPr lang="en-US" sz="4000" dirty="0"/>
          </a:p>
          <a:p>
            <a:r>
              <a:rPr lang="en-US" sz="4000" dirty="0" err="1"/>
              <a:t>業務友好</a:t>
            </a:r>
            <a:r>
              <a:rPr lang="en-US" sz="4000" dirty="0"/>
              <a:t>：</a:t>
            </a:r>
            <a:endParaRPr lang="zh-TW" dirty="0"/>
          </a:p>
          <a:p>
            <a:r>
              <a:rPr lang="zh-TW" altLang="en-US" sz="4000"/>
              <a:t>讓非技術人員也能輕鬆理解決策依據</a:t>
            </a:r>
            <a:endParaRPr lang="zh-TW"/>
          </a:p>
          <a:p>
            <a:endParaRPr lang="zh-TW" altLang="en-US" sz="4000" dirty="0"/>
          </a:p>
        </p:txBody>
      </p:sp>
      <p:pic>
        <p:nvPicPr>
          <p:cNvPr id="9" name="圖片 8" descr="一張含有 文字, 螢幕擷取畫面, 數字, 字型 的圖片&#10;&#10;AI 產生的內容可能不正確。">
            <a:extLst>
              <a:ext uri="{FF2B5EF4-FFF2-40B4-BE49-F238E27FC236}">
                <a16:creationId xmlns:a16="http://schemas.microsoft.com/office/drawing/2014/main" id="{863563FC-28F7-84F6-11FA-9C87F8921A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7962" y="2185601"/>
            <a:ext cx="13694577" cy="8038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0183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>
            <a:extLst>
              <a:ext uri="{FF2B5EF4-FFF2-40B4-BE49-F238E27FC236}">
                <a16:creationId xmlns:a16="http://schemas.microsoft.com/office/drawing/2014/main" id="{8202B1A8-53D7-29A1-CBC9-35612C427898}"/>
              </a:ext>
            </a:extLst>
          </p:cNvPr>
          <p:cNvSpPr txBox="1"/>
          <p:nvPr/>
        </p:nvSpPr>
        <p:spPr>
          <a:xfrm>
            <a:off x="11734800" y="6400800"/>
            <a:ext cx="65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endParaRPr lang="zh-TW" altLang="en-US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67"/>
          <a:stretch/>
        </p:blipFill>
        <p:spPr>
          <a:xfrm>
            <a:off x="2169041" y="1014282"/>
            <a:ext cx="21461604" cy="11203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64285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E054C1-E2CE-1F85-2E68-570AF548A1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91FF3583-A4D3-BDE7-25F5-0A6ED6F0A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5054" y="696384"/>
            <a:ext cx="8557362" cy="1488016"/>
          </a:xfrm>
        </p:spPr>
        <p:txBody>
          <a:bodyPr>
            <a:normAutofit/>
          </a:bodyPr>
          <a:lstStyle/>
          <a:p>
            <a:pPr marL="16510">
              <a:spcBef>
                <a:spcPts val="127"/>
              </a:spcBef>
              <a:tabLst>
                <a:tab pos="1987775" algn="l"/>
                <a:tab pos="2466939" algn="l"/>
              </a:tabLst>
            </a:pPr>
            <a:r>
              <a:rPr lang="zh-TW" altLang="en-US" sz="7200">
                <a:latin typeface="Microsoft YaHei"/>
                <a:ea typeface="Microsoft YaHei"/>
                <a:cs typeface="+mj-lt"/>
              </a:rPr>
              <a:t>混合互動模式</a:t>
            </a:r>
            <a:r>
              <a:rPr lang="zh-TW" sz="7200">
                <a:latin typeface="Microsoft YaHei"/>
                <a:ea typeface="Microsoft YaHei"/>
                <a:cs typeface="+mj-lt"/>
              </a:rPr>
              <a:t>(一)</a:t>
            </a:r>
            <a:endParaRPr lang="zh-TW" sz="6650">
              <a:latin typeface="Microsoft YaHei"/>
              <a:ea typeface="Microsoft YaHei"/>
              <a:cs typeface="Calibri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71951B5-E105-37A9-BA92-91F51C0B755A}"/>
              </a:ext>
            </a:extLst>
          </p:cNvPr>
          <p:cNvSpPr/>
          <p:nvPr/>
        </p:nvSpPr>
        <p:spPr>
          <a:xfrm>
            <a:off x="1469632" y="2533872"/>
            <a:ext cx="21837521" cy="3385542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4000" dirty="0"/>
              <a:t>2. </a:t>
            </a:r>
            <a:r>
              <a:rPr lang="zh-TW" altLang="en-US" sz="4000"/>
              <a:t>混合互動模式</a:t>
            </a:r>
            <a:r>
              <a:rPr lang="en-US" altLang="zh-TW" sz="4000" dirty="0"/>
              <a:t> (Hybrid Interaction)</a:t>
            </a:r>
            <a:endParaRPr lang="zh-TW" dirty="0"/>
          </a:p>
          <a:p>
            <a:endParaRPr lang="zh-TW"/>
          </a:p>
          <a:p>
            <a:r>
              <a:rPr lang="zh-TW" altLang="en-US" sz="4000"/>
              <a:t>結構化表單</a:t>
            </a:r>
            <a:r>
              <a:rPr lang="en-US" altLang="zh-TW" sz="4000" dirty="0"/>
              <a:t> </a:t>
            </a:r>
            <a:r>
              <a:rPr lang="en-US" sz="4000" dirty="0"/>
              <a:t>(</a:t>
            </a:r>
            <a:r>
              <a:rPr lang="en-US" sz="4000" err="1"/>
              <a:t>確保輸入精確</a:t>
            </a:r>
            <a:r>
              <a:rPr lang="en-US" sz="4000" dirty="0"/>
              <a:t>) +</a:t>
            </a:r>
            <a:r>
              <a:rPr lang="en-US" altLang="zh-TW" sz="4000" dirty="0"/>
              <a:t> </a:t>
            </a:r>
            <a:r>
              <a:rPr lang="zh-TW" altLang="en-US" sz="4000"/>
              <a:t>自然語言對話</a:t>
            </a:r>
            <a:r>
              <a:rPr lang="en-US" altLang="zh-TW" sz="4000" dirty="0"/>
              <a:t> (</a:t>
            </a:r>
            <a:r>
              <a:rPr lang="zh-TW" altLang="en-US" sz="4000"/>
              <a:t>提供靈活探索</a:t>
            </a:r>
            <a:r>
              <a:rPr lang="en-US" altLang="zh-TW" sz="4000" dirty="0"/>
              <a:t>) = </a:t>
            </a:r>
            <a:r>
              <a:rPr lang="zh-TW" altLang="en-US" sz="4000"/>
              <a:t>最佳使用者體驗</a:t>
            </a:r>
            <a:r>
              <a:rPr lang="en-US" altLang="zh-TW" sz="4000" dirty="0"/>
              <a:t> (</a:t>
            </a:r>
            <a:r>
              <a:rPr lang="zh-TW" altLang="en-US" sz="4000"/>
              <a:t>兼顧效率與彈性</a:t>
            </a:r>
            <a:r>
              <a:rPr lang="en-US" altLang="zh-TW" sz="4000" dirty="0"/>
              <a:t>)</a:t>
            </a:r>
          </a:p>
          <a:p>
            <a:endParaRPr lang="en-US" altLang="zh-TW" sz="4000" dirty="0"/>
          </a:p>
          <a:p>
            <a:r>
              <a:rPr lang="en-US" sz="4000" dirty="0"/>
              <a:t>3. </a:t>
            </a:r>
            <a:r>
              <a:rPr lang="en-US" sz="4000" dirty="0" err="1"/>
              <a:t>智能引導系統</a:t>
            </a:r>
            <a:r>
              <a:rPr lang="en-US" sz="4000" dirty="0"/>
              <a:t> (Smart Guidance)</a:t>
            </a:r>
            <a:endParaRPr lang="en-US" dirty="0"/>
          </a:p>
          <a:p>
            <a:r>
              <a:rPr lang="en-US" sz="4000" err="1"/>
              <a:t>建議問題推薦：AI</a:t>
            </a:r>
            <a:r>
              <a:rPr lang="en-US" sz="4000" dirty="0"/>
              <a:t> </a:t>
            </a:r>
            <a:r>
              <a:rPr lang="zh-TW" altLang="en-US" sz="4000"/>
              <a:t>自動生成後續探索方向 與 </a:t>
            </a:r>
            <a:r>
              <a:rPr lang="zh-TW" sz="4000"/>
              <a:t>上下文感知：根據當前對話狀態動態調整建議</a:t>
            </a:r>
            <a:endParaRPr lang="en-US"/>
          </a:p>
        </p:txBody>
      </p:sp>
      <p:pic>
        <p:nvPicPr>
          <p:cNvPr id="3" name="圖片 2" descr="一張含有 文字, 螢幕擷取畫面 的圖片&#10;&#10;AI 產生的內容可能不正確。">
            <a:extLst>
              <a:ext uri="{FF2B5EF4-FFF2-40B4-BE49-F238E27FC236}">
                <a16:creationId xmlns:a16="http://schemas.microsoft.com/office/drawing/2014/main" id="{A7E34857-CFE4-1FA5-5605-8BECA87F00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3509" y="6145113"/>
            <a:ext cx="14309570" cy="5997014"/>
          </a:xfrm>
          <a:prstGeom prst="rect">
            <a:avLst/>
          </a:prstGeom>
        </p:spPr>
      </p:pic>
      <p:pic>
        <p:nvPicPr>
          <p:cNvPr id="7" name="圖片 6" descr="一張含有 文字, 螢幕擷取畫面, 字型, 數字 的圖片&#10;&#10;AI 產生的內容可能不正確。">
            <a:extLst>
              <a:ext uri="{FF2B5EF4-FFF2-40B4-BE49-F238E27FC236}">
                <a16:creationId xmlns:a16="http://schemas.microsoft.com/office/drawing/2014/main" id="{96A3BD78-BC2F-6BA2-81AA-B9CE37879A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19316" y="7099144"/>
            <a:ext cx="8776186" cy="5961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59666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92333F-0951-3189-049E-9696307C74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2C8A1595-11B3-D5F5-5B95-0C9AF67557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5054" y="696384"/>
            <a:ext cx="8557362" cy="1488016"/>
          </a:xfrm>
        </p:spPr>
        <p:txBody>
          <a:bodyPr>
            <a:normAutofit/>
          </a:bodyPr>
          <a:lstStyle/>
          <a:p>
            <a:pPr marL="16510">
              <a:spcBef>
                <a:spcPts val="127"/>
              </a:spcBef>
              <a:tabLst>
                <a:tab pos="1987775" algn="l"/>
                <a:tab pos="2466939" algn="l"/>
              </a:tabLst>
            </a:pPr>
            <a:r>
              <a:rPr lang="zh-TW" altLang="en-US" sz="7200" dirty="0">
                <a:latin typeface="Microsoft YaHei"/>
                <a:ea typeface="Microsoft YaHei"/>
                <a:cs typeface="+mj-lt"/>
              </a:rPr>
              <a:t>混合互動模式</a:t>
            </a:r>
            <a:r>
              <a:rPr lang="zh-TW" sz="7200" dirty="0">
                <a:latin typeface="Microsoft YaHei"/>
                <a:ea typeface="Microsoft YaHei"/>
                <a:cs typeface="+mj-lt"/>
              </a:rPr>
              <a:t>(</a:t>
            </a:r>
            <a:r>
              <a:rPr lang="zh-TW" altLang="en-US" sz="7200" dirty="0">
                <a:latin typeface="Microsoft YaHei"/>
                <a:ea typeface="Microsoft YaHei"/>
                <a:cs typeface="+mj-lt"/>
              </a:rPr>
              <a:t>二</a:t>
            </a:r>
            <a:r>
              <a:rPr lang="zh-TW" sz="7200" dirty="0">
                <a:latin typeface="Microsoft YaHei"/>
                <a:ea typeface="Microsoft YaHei"/>
                <a:cs typeface="+mj-lt"/>
              </a:rPr>
              <a:t>)</a:t>
            </a:r>
            <a:endParaRPr lang="zh-TW" sz="6650" dirty="0">
              <a:latin typeface="Microsoft YaHei"/>
              <a:ea typeface="Microsoft YaHei"/>
              <a:cs typeface="Calibri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7A03E1F-1C59-5598-E03A-73ABDF56E0DA}"/>
              </a:ext>
            </a:extLst>
          </p:cNvPr>
          <p:cNvSpPr/>
          <p:nvPr/>
        </p:nvSpPr>
        <p:spPr>
          <a:xfrm>
            <a:off x="1469632" y="2533872"/>
            <a:ext cx="10095782" cy="9140964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4000" dirty="0"/>
              <a:t>1. </a:t>
            </a:r>
            <a:r>
              <a:rPr lang="zh-TW" altLang="en-US" sz="4000"/>
              <a:t>技能匹配度</a:t>
            </a:r>
            <a:r>
              <a:rPr lang="en-US" altLang="zh-TW" sz="4000" dirty="0"/>
              <a:t> (Skill Matching)</a:t>
            </a:r>
            <a:endParaRPr lang="zh-TW" dirty="0"/>
          </a:p>
          <a:p>
            <a:endParaRPr lang="zh-TW"/>
          </a:p>
          <a:p>
            <a:pPr marL="571500" indent="-571500">
              <a:buChar char="•"/>
            </a:pPr>
            <a:r>
              <a:rPr lang="zh-TW" altLang="en-US" sz="4000"/>
              <a:t>核心比對：</a:t>
            </a:r>
            <a:endParaRPr lang="zh-TW" altLang="en-US"/>
          </a:p>
          <a:p>
            <a:r>
              <a:rPr lang="en-US" altLang="zh-TW" sz="4000" dirty="0"/>
              <a:t> JD </a:t>
            </a:r>
            <a:r>
              <a:rPr lang="zh-TW" altLang="en-US" sz="4000"/>
              <a:t>職缺要求</a:t>
            </a:r>
            <a:r>
              <a:rPr lang="en-US" altLang="zh-TW" sz="4000" dirty="0"/>
              <a:t> vs </a:t>
            </a:r>
            <a:r>
              <a:rPr lang="zh-TW" altLang="en-US" sz="4000"/>
              <a:t>履歷技能庫</a:t>
            </a:r>
            <a:endParaRPr lang="zh-TW"/>
          </a:p>
          <a:p>
            <a:endParaRPr lang="zh-TW" altLang="en-US" sz="4000" dirty="0"/>
          </a:p>
          <a:p>
            <a:pPr marL="571500" indent="-571500">
              <a:buChar char="•"/>
            </a:pPr>
            <a:r>
              <a:rPr lang="zh-TW" altLang="en-US" sz="4000"/>
              <a:t>分析重點：</a:t>
            </a:r>
            <a:endParaRPr lang="zh-TW"/>
          </a:p>
          <a:p>
            <a:r>
              <a:rPr lang="zh-TW" altLang="en-US" sz="4000"/>
              <a:t> 關鍵字命中率與技術棧重疊度</a:t>
            </a:r>
            <a:endParaRPr lang="zh-TW"/>
          </a:p>
          <a:p>
            <a:endParaRPr lang="zh-TW" altLang="en-US" sz="4000" dirty="0"/>
          </a:p>
          <a:p>
            <a:r>
              <a:rPr lang="en-US" altLang="zh-TW" sz="4000" dirty="0"/>
              <a:t>2. </a:t>
            </a:r>
            <a:r>
              <a:rPr lang="zh-TW" altLang="en-US" sz="4000"/>
              <a:t>經驗適配性</a:t>
            </a:r>
            <a:r>
              <a:rPr lang="en-US" altLang="zh-TW" sz="4000" dirty="0"/>
              <a:t> </a:t>
            </a:r>
            <a:r>
              <a:rPr lang="en-US" sz="4000" dirty="0"/>
              <a:t>(Experience Fit)</a:t>
            </a:r>
            <a:endParaRPr lang="zh-TW" dirty="0"/>
          </a:p>
          <a:p>
            <a:endParaRPr lang="en-US"/>
          </a:p>
          <a:p>
            <a:pPr marL="571500" indent="-571500">
              <a:buChar char="•"/>
            </a:pPr>
            <a:r>
              <a:rPr lang="zh-TW" altLang="en-US" sz="4000"/>
              <a:t>資歷分析：</a:t>
            </a:r>
            <a:endParaRPr lang="zh-TW"/>
          </a:p>
          <a:p>
            <a:r>
              <a:rPr lang="zh-TW" altLang="en-US" sz="4000"/>
              <a:t> 工作年資</a:t>
            </a:r>
            <a:r>
              <a:rPr lang="en-US" altLang="zh-TW" sz="4000" dirty="0"/>
              <a:t> vs </a:t>
            </a:r>
            <a:r>
              <a:rPr lang="zh-TW" altLang="en-US" sz="4000"/>
              <a:t>職位層級要求</a:t>
            </a:r>
            <a:endParaRPr lang="zh-TW"/>
          </a:p>
          <a:p>
            <a:endParaRPr lang="zh-TW" altLang="en-US" sz="4000" dirty="0"/>
          </a:p>
          <a:p>
            <a:pPr marL="571500" indent="-571500">
              <a:buChar char="•"/>
            </a:pPr>
            <a:r>
              <a:rPr lang="zh-TW" altLang="en-US" sz="4000"/>
              <a:t>領域契合：</a:t>
            </a:r>
            <a:endParaRPr lang="zh-TW"/>
          </a:p>
          <a:p>
            <a:r>
              <a:rPr lang="zh-TW" altLang="en-US" sz="4000"/>
              <a:t> 過往專案與當前業務的相關性</a:t>
            </a:r>
            <a:endParaRPr lang="zh-TW"/>
          </a:p>
          <a:p>
            <a:endParaRPr lang="en-US" altLang="zh-TW" sz="4000" dirty="0"/>
          </a:p>
        </p:txBody>
      </p:sp>
      <p:pic>
        <p:nvPicPr>
          <p:cNvPr id="2" name="圖片 1" descr="一張含有 文字, 螢幕擷取畫面, 數字, 軟體 的圖片&#10;&#10;AI 產生的內容可能不正確。">
            <a:extLst>
              <a:ext uri="{FF2B5EF4-FFF2-40B4-BE49-F238E27FC236}">
                <a16:creationId xmlns:a16="http://schemas.microsoft.com/office/drawing/2014/main" id="{D0606647-D45A-2038-9A00-FEA9CDF526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45468" y="2190750"/>
            <a:ext cx="13056160" cy="8537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83060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DE1E8D-F600-91EE-6855-49748A2304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2F5EC8A6-3596-056E-5BD4-E380F8BB9C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5054" y="696384"/>
            <a:ext cx="8557362" cy="1488016"/>
          </a:xfrm>
        </p:spPr>
        <p:txBody>
          <a:bodyPr>
            <a:normAutofit/>
          </a:bodyPr>
          <a:lstStyle/>
          <a:p>
            <a:pPr marL="16510">
              <a:spcBef>
                <a:spcPts val="127"/>
              </a:spcBef>
              <a:tabLst>
                <a:tab pos="1987775" algn="l"/>
                <a:tab pos="2466939" algn="l"/>
              </a:tabLst>
            </a:pPr>
            <a:r>
              <a:rPr lang="zh-TW" altLang="en-US" sz="7200" dirty="0">
                <a:latin typeface="Microsoft YaHei"/>
                <a:ea typeface="Microsoft YaHei"/>
                <a:cs typeface="+mj-lt"/>
              </a:rPr>
              <a:t>混合互動模式</a:t>
            </a:r>
            <a:r>
              <a:rPr lang="zh-TW" sz="7200" dirty="0">
                <a:latin typeface="Microsoft YaHei"/>
                <a:ea typeface="Microsoft YaHei"/>
                <a:cs typeface="+mj-lt"/>
              </a:rPr>
              <a:t>(</a:t>
            </a:r>
            <a:r>
              <a:rPr lang="zh-TW" altLang="en-US" sz="7200" dirty="0">
                <a:latin typeface="Microsoft YaHei"/>
                <a:ea typeface="Microsoft YaHei"/>
                <a:cs typeface="+mj-lt"/>
              </a:rPr>
              <a:t>二</a:t>
            </a:r>
            <a:r>
              <a:rPr lang="zh-TW" sz="7200" dirty="0">
                <a:latin typeface="Microsoft YaHei"/>
                <a:ea typeface="Microsoft YaHei"/>
                <a:cs typeface="+mj-lt"/>
              </a:rPr>
              <a:t>)</a:t>
            </a:r>
            <a:endParaRPr lang="zh-TW" sz="6650" dirty="0">
              <a:latin typeface="Microsoft YaHei"/>
              <a:ea typeface="Microsoft YaHei"/>
              <a:cs typeface="Calibri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DAE8C09-BFD8-245A-4FA5-DFCAA023CEA7}"/>
              </a:ext>
            </a:extLst>
          </p:cNvPr>
          <p:cNvSpPr/>
          <p:nvPr/>
        </p:nvSpPr>
        <p:spPr>
          <a:xfrm>
            <a:off x="1469632" y="2533872"/>
            <a:ext cx="10095782" cy="8525411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4000" dirty="0"/>
              <a:t>3. </a:t>
            </a:r>
            <a:r>
              <a:rPr lang="zh-TW" altLang="en-US" sz="4000"/>
              <a:t>優勢與不足</a:t>
            </a:r>
            <a:r>
              <a:rPr lang="en-US" sz="4000" dirty="0"/>
              <a:t> (Pros</a:t>
            </a:r>
            <a:r>
              <a:rPr lang="en-US" altLang="zh-TW" sz="4000" dirty="0"/>
              <a:t> &amp; </a:t>
            </a:r>
            <a:r>
              <a:rPr lang="en-US" sz="4000" dirty="0"/>
              <a:t>Cons)</a:t>
            </a:r>
            <a:endParaRPr lang="zh-TW" dirty="0"/>
          </a:p>
          <a:p>
            <a:endParaRPr lang="zh-TW"/>
          </a:p>
          <a:p>
            <a:pPr marL="571500" indent="-571500">
              <a:buChar char="•"/>
            </a:pPr>
            <a:r>
              <a:rPr lang="zh-TW" altLang="en-US" sz="4000"/>
              <a:t>亮點挖掘：</a:t>
            </a:r>
            <a:endParaRPr lang="en-US" altLang="zh-TW"/>
          </a:p>
          <a:p>
            <a:r>
              <a:rPr lang="zh-TW" altLang="en-US" sz="4000"/>
              <a:t> 候選人的獨特競爭力</a:t>
            </a:r>
            <a:endParaRPr lang="en-US" sz="4000"/>
          </a:p>
          <a:p>
            <a:endParaRPr lang="zh-TW" altLang="en-US" sz="4000" dirty="0"/>
          </a:p>
          <a:p>
            <a:pPr marL="571500" indent="-571500">
              <a:buChar char="•"/>
            </a:pPr>
            <a:r>
              <a:rPr lang="zh-TW" altLang="en-US" sz="4000"/>
              <a:t>風險提示：</a:t>
            </a:r>
            <a:endParaRPr lang="zh-TW"/>
          </a:p>
          <a:p>
            <a:r>
              <a:rPr lang="zh-TW" altLang="en-US" sz="4000"/>
              <a:t> 潛在的短板或待改進項目</a:t>
            </a:r>
            <a:endParaRPr lang="zh-TW"/>
          </a:p>
          <a:p>
            <a:endParaRPr lang="zh-TW" altLang="en-US" sz="4000" dirty="0"/>
          </a:p>
          <a:p>
            <a:r>
              <a:rPr lang="en-US" altLang="zh-TW" sz="4000" dirty="0"/>
              <a:t>4</a:t>
            </a:r>
            <a:r>
              <a:rPr lang="en-US" sz="4000" dirty="0"/>
              <a:t>. </a:t>
            </a:r>
            <a:r>
              <a:rPr lang="zh-TW" altLang="en-US" sz="4000"/>
              <a:t>推薦建議</a:t>
            </a:r>
            <a:r>
              <a:rPr lang="en-US" altLang="zh-TW" sz="4000" dirty="0"/>
              <a:t> </a:t>
            </a:r>
            <a:r>
              <a:rPr lang="en-US" sz="4000" dirty="0"/>
              <a:t>(Final Recommendation)</a:t>
            </a:r>
            <a:endParaRPr lang="zh-TW" dirty="0"/>
          </a:p>
          <a:p>
            <a:endParaRPr lang="en-US"/>
          </a:p>
          <a:p>
            <a:pPr marL="571500" indent="-571500">
              <a:buChar char="•"/>
            </a:pPr>
            <a:r>
              <a:rPr lang="zh-TW" altLang="en-US" sz="4000"/>
              <a:t>決策輸出：</a:t>
            </a:r>
            <a:endParaRPr lang="zh-TW"/>
          </a:p>
          <a:p>
            <a:r>
              <a:rPr lang="zh-TW" altLang="en-US" sz="4000"/>
              <a:t> 明確的「推薦</a:t>
            </a:r>
            <a:r>
              <a:rPr lang="en-US" altLang="zh-TW" sz="4000" dirty="0"/>
              <a:t> / </a:t>
            </a:r>
            <a:r>
              <a:rPr lang="zh-TW" altLang="en-US" sz="4000"/>
              <a:t>不推薦」結論</a:t>
            </a:r>
            <a:endParaRPr lang="zh-TW"/>
          </a:p>
          <a:p>
            <a:endParaRPr lang="zh-TW" altLang="en-US" sz="4000" dirty="0"/>
          </a:p>
          <a:p>
            <a:pPr marL="571500" indent="-571500">
              <a:buChar char="•"/>
            </a:pPr>
            <a:r>
              <a:rPr lang="zh-TW" altLang="en-US" sz="4000"/>
              <a:t>理由支撐：</a:t>
            </a:r>
            <a:endParaRPr lang="en-US" altLang="zh-TW"/>
          </a:p>
          <a:p>
            <a:r>
              <a:rPr lang="zh-TW" altLang="en-US" sz="4000"/>
              <a:t> 基於上述分析的綜合評估報告</a:t>
            </a:r>
            <a:endParaRPr lang="en-US"/>
          </a:p>
        </p:txBody>
      </p:sp>
      <p:pic>
        <p:nvPicPr>
          <p:cNvPr id="3" name="圖片 2" descr="一張含有 文字, 螢幕擷取畫面, 字型, 數字 的圖片&#10;&#10;AI 產生的內容可能不正確。">
            <a:extLst>
              <a:ext uri="{FF2B5EF4-FFF2-40B4-BE49-F238E27FC236}">
                <a16:creationId xmlns:a16="http://schemas.microsoft.com/office/drawing/2014/main" id="{D0255F71-5050-F0E2-A4AD-DDE32E47B6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7863" y="3043366"/>
            <a:ext cx="14162580" cy="8074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44379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F53A69-B05C-631B-D3E4-5C138761E1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AED24290-171E-FE9C-6A37-12DD0EDCEA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5054" y="696384"/>
            <a:ext cx="12662800" cy="1488016"/>
          </a:xfrm>
        </p:spPr>
        <p:txBody>
          <a:bodyPr>
            <a:normAutofit/>
          </a:bodyPr>
          <a:lstStyle/>
          <a:p>
            <a:pPr marL="16510">
              <a:spcBef>
                <a:spcPts val="127"/>
              </a:spcBef>
              <a:tabLst>
                <a:tab pos="1987775" algn="l"/>
                <a:tab pos="2466939" algn="l"/>
              </a:tabLst>
            </a:pPr>
            <a:r>
              <a:rPr lang="zh-TW" altLang="en-US" sz="7200" dirty="0">
                <a:latin typeface="Microsoft YaHei"/>
                <a:ea typeface="Microsoft YaHei"/>
                <a:cs typeface="+mj-lt"/>
              </a:rPr>
              <a:t>創新</a:t>
            </a:r>
            <a:r>
              <a:rPr lang="zh-TW" sz="7200" dirty="0">
                <a:latin typeface="Microsoft YaHei"/>
                <a:ea typeface="Microsoft YaHei"/>
                <a:cs typeface="+mj-lt"/>
              </a:rPr>
              <a:t>點</a:t>
            </a:r>
            <a:r>
              <a:rPr lang="zh-TW" altLang="en-US" sz="7200" dirty="0">
                <a:latin typeface="Microsoft YaHei"/>
                <a:ea typeface="Microsoft YaHei"/>
                <a:cs typeface="+mj-lt"/>
              </a:rPr>
              <a:t>與傳統差異化對比</a:t>
            </a:r>
            <a:endParaRPr lang="zh-TW" sz="6650" dirty="0">
              <a:latin typeface="Microsoft YaHei"/>
              <a:ea typeface="Microsoft YaHei"/>
              <a:cs typeface="Calibri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121C134-B539-B9B3-01EC-253905767ECC}"/>
              </a:ext>
            </a:extLst>
          </p:cNvPr>
          <p:cNvSpPr/>
          <p:nvPr/>
        </p:nvSpPr>
        <p:spPr>
          <a:xfrm>
            <a:off x="1469632" y="2533872"/>
            <a:ext cx="21837521" cy="10987623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4000" dirty="0"/>
              <a:t>1. </a:t>
            </a:r>
            <a:r>
              <a:rPr lang="zh-TW" altLang="en-US" sz="4000"/>
              <a:t>體驗與介面升級</a:t>
            </a:r>
            <a:r>
              <a:rPr lang="en-US" altLang="zh-TW" sz="4000" dirty="0"/>
              <a:t> </a:t>
            </a:r>
            <a:r>
              <a:rPr lang="en-US" sz="4000" dirty="0"/>
              <a:t>(Experience &amp; UI)</a:t>
            </a:r>
            <a:endParaRPr lang="zh-TW" dirty="0"/>
          </a:p>
          <a:p>
            <a:endParaRPr lang="zh-TW" altLang="en-US"/>
          </a:p>
          <a:p>
            <a:pPr marL="571500" indent="-571500">
              <a:buChar char="•"/>
            </a:pPr>
            <a:r>
              <a:rPr lang="zh-TW" altLang="en-US" sz="4000"/>
              <a:t>互動方式：</a:t>
            </a:r>
            <a:endParaRPr lang="zh-TW"/>
          </a:p>
          <a:p>
            <a:r>
              <a:rPr lang="zh-TW" altLang="en-US" sz="4000"/>
              <a:t> 從單調的表單填寫</a:t>
            </a:r>
            <a:r>
              <a:rPr lang="en-US" altLang="zh-TW" sz="4000" dirty="0"/>
              <a:t> ➔ </a:t>
            </a:r>
            <a:r>
              <a:rPr lang="zh-TW" altLang="en-US" sz="4000"/>
              <a:t>升級為</a:t>
            </a:r>
            <a:r>
              <a:rPr lang="en-US" altLang="zh-TW" sz="4000" dirty="0"/>
              <a:t> </a:t>
            </a:r>
            <a:r>
              <a:rPr lang="zh-TW" altLang="en-US" sz="4000" dirty="0"/>
              <a:t>對話式</a:t>
            </a:r>
            <a:r>
              <a:rPr lang="en-US" altLang="zh-TW" sz="4000" dirty="0"/>
              <a:t> AI + </a:t>
            </a:r>
            <a:r>
              <a:rPr lang="zh-TW" altLang="en-US" sz="4000"/>
              <a:t>表單混合</a:t>
            </a:r>
            <a:endParaRPr lang="zh-TW"/>
          </a:p>
          <a:p>
            <a:pPr marL="571500" indent="-571500">
              <a:buChar char="•"/>
            </a:pPr>
            <a:r>
              <a:rPr lang="zh-TW" altLang="en-US" sz="4000"/>
              <a:t>使用者介面：</a:t>
            </a:r>
            <a:endParaRPr lang="en-US" altLang="zh-TW"/>
          </a:p>
          <a:p>
            <a:r>
              <a:rPr lang="zh-TW" altLang="en-US" sz="4000"/>
              <a:t> 從傳統網頁風格</a:t>
            </a:r>
            <a:r>
              <a:rPr lang="en-US" altLang="zh-TW" sz="4000" dirty="0"/>
              <a:t> ➔ </a:t>
            </a:r>
            <a:r>
              <a:rPr lang="zh-TW" altLang="en-US" sz="4000"/>
              <a:t>升級為</a:t>
            </a:r>
            <a:r>
              <a:rPr lang="en-US" altLang="zh-TW" sz="4000" dirty="0"/>
              <a:t> macOS </a:t>
            </a:r>
            <a:r>
              <a:rPr lang="zh-TW" altLang="en-US" sz="4000"/>
              <a:t>風格</a:t>
            </a:r>
            <a:r>
              <a:rPr lang="en-US" altLang="zh-TW" sz="4000" dirty="0"/>
              <a:t> </a:t>
            </a:r>
            <a:r>
              <a:rPr lang="en-US" sz="4000" dirty="0"/>
              <a:t>+ </a:t>
            </a:r>
            <a:r>
              <a:rPr lang="zh-TW" altLang="en-US" sz="4000"/>
              <a:t>玻璃擬態</a:t>
            </a:r>
            <a:endParaRPr lang="en-US"/>
          </a:p>
          <a:p>
            <a:pPr marL="571500" indent="-571500">
              <a:buChar char="•"/>
            </a:pPr>
            <a:r>
              <a:rPr lang="en-US" sz="4000" dirty="0" err="1"/>
              <a:t>響應式設計</a:t>
            </a:r>
            <a:r>
              <a:rPr lang="en-US" sz="4000" dirty="0"/>
              <a:t>：</a:t>
            </a:r>
            <a:endParaRPr lang="en-US" err="1"/>
          </a:p>
          <a:p>
            <a:r>
              <a:rPr lang="en-US" sz="4000" dirty="0"/>
              <a:t> </a:t>
            </a:r>
            <a:r>
              <a:rPr lang="en-US" sz="4000" dirty="0" err="1"/>
              <a:t>從桌面優先</a:t>
            </a:r>
            <a:r>
              <a:rPr lang="en-US" sz="4000" dirty="0"/>
              <a:t> ➔ </a:t>
            </a:r>
            <a:r>
              <a:rPr lang="en-US" sz="4000" dirty="0" err="1"/>
              <a:t>升級為</a:t>
            </a:r>
            <a:r>
              <a:rPr lang="en-US" sz="4000" dirty="0"/>
              <a:t> Mobile First + </a:t>
            </a:r>
            <a:r>
              <a:rPr lang="en-US" sz="4000" dirty="0" err="1"/>
              <a:t>觸控優化</a:t>
            </a:r>
            <a:endParaRPr lang="en-US"/>
          </a:p>
          <a:p>
            <a:pPr marL="571500" indent="-571500">
              <a:buChar char="•"/>
            </a:pPr>
            <a:endParaRPr lang="en-US" sz="4000" dirty="0"/>
          </a:p>
          <a:p>
            <a:pPr marL="571500" indent="-571500">
              <a:buChar char="•"/>
            </a:pPr>
            <a:endParaRPr lang="en-US" sz="4000" dirty="0"/>
          </a:p>
          <a:p>
            <a:r>
              <a:rPr lang="en-US" sz="4000" dirty="0"/>
              <a:t>2. </a:t>
            </a:r>
            <a:r>
              <a:rPr lang="zh-TW" altLang="en-US" sz="4000"/>
              <a:t>智能與核心技術</a:t>
            </a:r>
            <a:r>
              <a:rPr lang="en-US" sz="4000" dirty="0"/>
              <a:t> (Intelligence &amp; Core)</a:t>
            </a:r>
            <a:endParaRPr lang="en-US" dirty="0"/>
          </a:p>
          <a:p>
            <a:endParaRPr lang="en-US" altLang="zh-TW"/>
          </a:p>
          <a:p>
            <a:pPr marL="571500" indent="-571500">
              <a:buChar char="•"/>
            </a:pPr>
            <a:r>
              <a:rPr lang="zh-TW" altLang="en-US" sz="4000"/>
              <a:t>風險評估：</a:t>
            </a:r>
            <a:endParaRPr lang="en-US" altLang="zh-TW"/>
          </a:p>
          <a:p>
            <a:r>
              <a:rPr lang="zh-TW" altLang="en-US" sz="4000"/>
              <a:t> 從固定規則判斷</a:t>
            </a:r>
            <a:r>
              <a:rPr lang="en-US" sz="4000" dirty="0"/>
              <a:t> ➔</a:t>
            </a:r>
            <a:r>
              <a:rPr lang="en-US" altLang="zh-TW" sz="4000" dirty="0"/>
              <a:t> </a:t>
            </a:r>
            <a:r>
              <a:rPr lang="zh-TW" altLang="en-US" sz="4000"/>
              <a:t>升級為</a:t>
            </a:r>
            <a:r>
              <a:rPr lang="en-US" sz="4000" dirty="0"/>
              <a:t> AI</a:t>
            </a:r>
            <a:r>
              <a:rPr lang="en-US" altLang="zh-TW" sz="4000" dirty="0"/>
              <a:t> </a:t>
            </a:r>
            <a:r>
              <a:rPr lang="zh-TW" altLang="en-US" sz="4000" dirty="0"/>
              <a:t>模型</a:t>
            </a:r>
            <a:r>
              <a:rPr lang="en-US" sz="4000" dirty="0"/>
              <a:t> + SHAP</a:t>
            </a:r>
            <a:r>
              <a:rPr lang="en-US" altLang="zh-TW" sz="4000" dirty="0"/>
              <a:t> </a:t>
            </a:r>
            <a:r>
              <a:rPr lang="zh-TW" altLang="en-US" sz="4000" dirty="0"/>
              <a:t>可解釋</a:t>
            </a:r>
            <a:endParaRPr lang="en-US" altLang="zh-TW"/>
          </a:p>
          <a:p>
            <a:pPr marL="571500" indent="-571500">
              <a:buChar char="•"/>
            </a:pPr>
            <a:r>
              <a:rPr lang="zh-TW" altLang="en-US" sz="4000"/>
              <a:t>履歷分析</a:t>
            </a:r>
            <a:r>
              <a:rPr lang="en-US" sz="4000" dirty="0"/>
              <a:t>：</a:t>
            </a:r>
            <a:endParaRPr lang="zh-TW" dirty="0"/>
          </a:p>
          <a:p>
            <a:r>
              <a:rPr lang="zh-TW" altLang="en-US" sz="4000"/>
              <a:t> 從人工耗時審查</a:t>
            </a:r>
            <a:r>
              <a:rPr lang="en-US" sz="4000" dirty="0"/>
              <a:t> ➔ </a:t>
            </a:r>
            <a:r>
              <a:rPr lang="zh-TW" altLang="en-US" sz="4000"/>
              <a:t>升級為</a:t>
            </a:r>
            <a:r>
              <a:rPr lang="en-US" sz="4000" dirty="0"/>
              <a:t> AI </a:t>
            </a:r>
            <a:r>
              <a:rPr lang="zh-TW" altLang="en-US" sz="4000" dirty="0"/>
              <a:t>自動比對</a:t>
            </a:r>
            <a:r>
              <a:rPr lang="en-US" altLang="zh-TW" sz="4000" dirty="0"/>
              <a:t> + </a:t>
            </a:r>
            <a:r>
              <a:rPr lang="zh-TW" altLang="en-US" sz="4000" dirty="0"/>
              <a:t>結構化報告</a:t>
            </a:r>
            <a:endParaRPr lang="zh-TW"/>
          </a:p>
          <a:p>
            <a:pPr marL="571500" indent="-571500">
              <a:buChar char="•"/>
            </a:pPr>
            <a:r>
              <a:rPr lang="zh-TW" altLang="en-US" sz="4000"/>
              <a:t>可解釋性：</a:t>
            </a:r>
            <a:endParaRPr lang="zh-TW" altLang="en-US"/>
          </a:p>
          <a:p>
            <a:r>
              <a:rPr lang="zh-TW" altLang="en-US" sz="4000"/>
              <a:t> 從黑盒無法解釋</a:t>
            </a:r>
            <a:r>
              <a:rPr lang="en-US" altLang="zh-TW" sz="4000" dirty="0"/>
              <a:t> ➔ </a:t>
            </a:r>
            <a:r>
              <a:rPr lang="zh-TW" altLang="en-US" sz="4000"/>
              <a:t>升級為</a:t>
            </a:r>
            <a:r>
              <a:rPr lang="en-US" altLang="zh-TW" sz="4000" dirty="0"/>
              <a:t> SHAP </a:t>
            </a:r>
            <a:r>
              <a:rPr lang="zh-TW" altLang="en-US" sz="4000" dirty="0"/>
              <a:t>特徵重要性可視化</a:t>
            </a:r>
            <a:endParaRPr lang="zh-TW" altLang="en-US" dirty="0"/>
          </a:p>
          <a:p>
            <a:endParaRPr lang="en-US" altLang="zh-TW" sz="4000" dirty="0"/>
          </a:p>
        </p:txBody>
      </p:sp>
    </p:spTree>
    <p:extLst>
      <p:ext uri="{BB962C8B-B14F-4D97-AF65-F5344CB8AC3E}">
        <p14:creationId xmlns:p14="http://schemas.microsoft.com/office/powerpoint/2010/main" val="265044960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p21"/>
          <p:cNvSpPr txBox="1">
            <a:spLocks noGrp="1"/>
          </p:cNvSpPr>
          <p:nvPr>
            <p:ph type="body" idx="1"/>
          </p:nvPr>
        </p:nvSpPr>
        <p:spPr>
          <a:xfrm>
            <a:off x="1109377" y="5785887"/>
            <a:ext cx="3618739" cy="2033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2286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97D700"/>
              </a:buClr>
              <a:buSzPts val="18000"/>
              <a:buNone/>
            </a:pPr>
            <a:r>
              <a:rPr lang="zh-TW" dirty="0"/>
              <a:t>04</a:t>
            </a:r>
            <a:endParaRPr lang="en-US" altLang="zh-TW" dirty="0"/>
          </a:p>
        </p:txBody>
      </p:sp>
      <p:sp>
        <p:nvSpPr>
          <p:cNvPr id="3" name="矩形 2"/>
          <p:cNvSpPr/>
          <p:nvPr/>
        </p:nvSpPr>
        <p:spPr>
          <a:xfrm>
            <a:off x="4544511" y="6576628"/>
            <a:ext cx="10533653" cy="10064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marR="0" indent="-228600" defTabSz="1219078" fontAlgn="auto">
              <a:lnSpc>
                <a:spcPct val="90000"/>
              </a:lnSpc>
              <a:spcBef>
                <a:spcPts val="2000"/>
              </a:spcBef>
              <a:buClr>
                <a:srgbClr val="006086"/>
              </a:buClr>
              <a:buSzPts val="6600"/>
              <a:tabLst>
                <a:tab pos="1987775" algn="l"/>
                <a:tab pos="2466939" algn="l"/>
              </a:tabLst>
              <a:defRPr/>
            </a:pPr>
            <a:r>
              <a:rPr lang="zh-TW" altLang="en-US" sz="6600" b="1" kern="1200" dirty="0">
                <a:solidFill>
                  <a:srgbClr val="00608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/>
                <a:sym typeface="Microsoft YaHei"/>
              </a:rPr>
              <a:t>擴展 </a:t>
            </a:r>
            <a:r>
              <a:rPr lang="en" altLang="zh-TW" sz="6600" b="1" kern="1200" dirty="0">
                <a:solidFill>
                  <a:srgbClr val="00608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/>
                <a:sym typeface="Microsoft YaHei"/>
              </a:rPr>
              <a:t>SaaS </a:t>
            </a:r>
            <a:r>
              <a:rPr lang="zh-TW" altLang="en-US" sz="6600" b="1" kern="1200" dirty="0">
                <a:solidFill>
                  <a:srgbClr val="00608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/>
                <a:sym typeface="Microsoft YaHei"/>
              </a:rPr>
              <a:t>商業化落地策略</a:t>
            </a:r>
            <a:endParaRPr lang="en-US" altLang="zh-TW" sz="6600" b="1" kern="1200" dirty="0">
              <a:solidFill>
                <a:srgbClr val="006086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Microsoft YaHei"/>
              <a:sym typeface="Microsoft YaHei"/>
            </a:endParaRPr>
          </a:p>
        </p:txBody>
      </p:sp>
    </p:spTree>
    <p:extLst>
      <p:ext uri="{BB962C8B-B14F-4D97-AF65-F5344CB8AC3E}">
        <p14:creationId xmlns:p14="http://schemas.microsoft.com/office/powerpoint/2010/main" val="45820365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A3CD34-A786-3438-78BE-8D9DD4C7E1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CD5A7448-E4CA-034A-30F5-9DEF1C831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TW" dirty="0"/>
              <a:t>SaaS </a:t>
            </a:r>
            <a:r>
              <a:rPr lang="zh-TW" altLang="en-US" dirty="0"/>
              <a:t>化後，我們的系統具備四大關鍵優勢</a:t>
            </a:r>
            <a:endParaRPr kumimoji="1" lang="zh-TW" altLang="en-US" dirty="0"/>
          </a:p>
        </p:txBody>
      </p: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1A0BBB1A-4EA2-D3AD-55F7-00B5006DC0A9}"/>
              </a:ext>
            </a:extLst>
          </p:cNvPr>
          <p:cNvGrpSpPr/>
          <p:nvPr/>
        </p:nvGrpSpPr>
        <p:grpSpPr>
          <a:xfrm>
            <a:off x="1523902" y="2179588"/>
            <a:ext cx="21334610" cy="11763050"/>
            <a:chOff x="1523902" y="2179588"/>
            <a:chExt cx="21334610" cy="11763050"/>
          </a:xfrm>
        </p:grpSpPr>
        <p:sp>
          <p:nvSpPr>
            <p:cNvPr id="14" name="手繪多邊形 13">
              <a:extLst>
                <a:ext uri="{FF2B5EF4-FFF2-40B4-BE49-F238E27FC236}">
                  <a16:creationId xmlns:a16="http://schemas.microsoft.com/office/drawing/2014/main" id="{EB30D97B-A0A3-D1FE-B6E9-C7D97EB04CD9}"/>
                </a:ext>
              </a:extLst>
            </p:cNvPr>
            <p:cNvSpPr/>
            <p:nvPr/>
          </p:nvSpPr>
          <p:spPr>
            <a:xfrm>
              <a:off x="9138563" y="7993424"/>
              <a:ext cx="6672222" cy="5949214"/>
            </a:xfrm>
            <a:custGeom>
              <a:avLst/>
              <a:gdLst>
                <a:gd name="connsiteX0" fmla="*/ 0 w 5684145"/>
                <a:gd name="connsiteY0" fmla="*/ 2842073 h 5684145"/>
                <a:gd name="connsiteX1" fmla="*/ 2842073 w 5684145"/>
                <a:gd name="connsiteY1" fmla="*/ 0 h 5684145"/>
                <a:gd name="connsiteX2" fmla="*/ 5684146 w 5684145"/>
                <a:gd name="connsiteY2" fmla="*/ 2842073 h 5684145"/>
                <a:gd name="connsiteX3" fmla="*/ 2842073 w 5684145"/>
                <a:gd name="connsiteY3" fmla="*/ 5684146 h 5684145"/>
                <a:gd name="connsiteX4" fmla="*/ 0 w 5684145"/>
                <a:gd name="connsiteY4" fmla="*/ 2842073 h 5684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84145" h="5684145">
                  <a:moveTo>
                    <a:pt x="0" y="2842073"/>
                  </a:moveTo>
                  <a:cubicBezTo>
                    <a:pt x="0" y="1272439"/>
                    <a:pt x="1272439" y="0"/>
                    <a:pt x="2842073" y="0"/>
                  </a:cubicBezTo>
                  <a:cubicBezTo>
                    <a:pt x="4411707" y="0"/>
                    <a:pt x="5684146" y="1272439"/>
                    <a:pt x="5684146" y="2842073"/>
                  </a:cubicBezTo>
                  <a:cubicBezTo>
                    <a:pt x="5684146" y="4411707"/>
                    <a:pt x="4411707" y="5684146"/>
                    <a:pt x="2842073" y="5684146"/>
                  </a:cubicBezTo>
                  <a:cubicBezTo>
                    <a:pt x="1272439" y="5684146"/>
                    <a:pt x="0" y="4411707"/>
                    <a:pt x="0" y="2842073"/>
                  </a:cubicBez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83224" tIns="883224" rIns="883224" bIns="883224" numCol="1" spcCol="1270" anchor="ctr" anchorCtr="0">
              <a:noAutofit/>
            </a:bodyPr>
            <a:lstStyle/>
            <a:p>
              <a:pPr marL="0" lvl="0" indent="0" algn="ctr" defTabSz="3556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8000" b="1" i="0" kern="1200" dirty="0"/>
            </a:p>
          </p:txBody>
        </p:sp>
        <p:sp>
          <p:nvSpPr>
            <p:cNvPr id="15" name="向左箭號 14">
              <a:extLst>
                <a:ext uri="{FF2B5EF4-FFF2-40B4-BE49-F238E27FC236}">
                  <a16:creationId xmlns:a16="http://schemas.microsoft.com/office/drawing/2014/main" id="{99EC9625-EE51-D376-707E-E03575E4A556}"/>
                </a:ext>
              </a:extLst>
            </p:cNvPr>
            <p:cNvSpPr/>
            <p:nvPr/>
          </p:nvSpPr>
          <p:spPr>
            <a:xfrm rot="11700000">
              <a:off x="5805657" y="9389709"/>
              <a:ext cx="4237193" cy="1619981"/>
            </a:xfrm>
            <a:prstGeom prst="lef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zh-TW" altLang="en-US"/>
            </a:p>
          </p:txBody>
        </p:sp>
        <p:sp>
          <p:nvSpPr>
            <p:cNvPr id="16" name="手繪多邊形 15">
              <a:extLst>
                <a:ext uri="{FF2B5EF4-FFF2-40B4-BE49-F238E27FC236}">
                  <a16:creationId xmlns:a16="http://schemas.microsoft.com/office/drawing/2014/main" id="{C521E1A5-C554-016A-75D5-66EF510498AA}"/>
                </a:ext>
              </a:extLst>
            </p:cNvPr>
            <p:cNvSpPr/>
            <p:nvPr/>
          </p:nvSpPr>
          <p:spPr>
            <a:xfrm>
              <a:off x="1523902" y="7210474"/>
              <a:ext cx="5854220" cy="5102900"/>
            </a:xfrm>
            <a:custGeom>
              <a:avLst/>
              <a:gdLst>
                <a:gd name="connsiteX0" fmla="*/ 0 w 5399937"/>
                <a:gd name="connsiteY0" fmla="*/ 431995 h 4319950"/>
                <a:gd name="connsiteX1" fmla="*/ 431995 w 5399937"/>
                <a:gd name="connsiteY1" fmla="*/ 0 h 4319950"/>
                <a:gd name="connsiteX2" fmla="*/ 4967942 w 5399937"/>
                <a:gd name="connsiteY2" fmla="*/ 0 h 4319950"/>
                <a:gd name="connsiteX3" fmla="*/ 5399937 w 5399937"/>
                <a:gd name="connsiteY3" fmla="*/ 431995 h 4319950"/>
                <a:gd name="connsiteX4" fmla="*/ 5399937 w 5399937"/>
                <a:gd name="connsiteY4" fmla="*/ 3887955 h 4319950"/>
                <a:gd name="connsiteX5" fmla="*/ 4967942 w 5399937"/>
                <a:gd name="connsiteY5" fmla="*/ 4319950 h 4319950"/>
                <a:gd name="connsiteX6" fmla="*/ 431995 w 5399937"/>
                <a:gd name="connsiteY6" fmla="*/ 4319950 h 4319950"/>
                <a:gd name="connsiteX7" fmla="*/ 0 w 5399937"/>
                <a:gd name="connsiteY7" fmla="*/ 3887955 h 4319950"/>
                <a:gd name="connsiteX8" fmla="*/ 0 w 5399937"/>
                <a:gd name="connsiteY8" fmla="*/ 431995 h 4319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399937" h="4319950">
                  <a:moveTo>
                    <a:pt x="0" y="431995"/>
                  </a:moveTo>
                  <a:cubicBezTo>
                    <a:pt x="0" y="193411"/>
                    <a:pt x="193411" y="0"/>
                    <a:pt x="431995" y="0"/>
                  </a:cubicBezTo>
                  <a:lnTo>
                    <a:pt x="4967942" y="0"/>
                  </a:lnTo>
                  <a:cubicBezTo>
                    <a:pt x="5206526" y="0"/>
                    <a:pt x="5399937" y="193411"/>
                    <a:pt x="5399937" y="431995"/>
                  </a:cubicBezTo>
                  <a:lnTo>
                    <a:pt x="5399937" y="3887955"/>
                  </a:lnTo>
                  <a:cubicBezTo>
                    <a:pt x="5399937" y="4126539"/>
                    <a:pt x="5206526" y="4319950"/>
                    <a:pt x="4967942" y="4319950"/>
                  </a:cubicBezTo>
                  <a:lnTo>
                    <a:pt x="431995" y="4319950"/>
                  </a:lnTo>
                  <a:cubicBezTo>
                    <a:pt x="193411" y="4319950"/>
                    <a:pt x="0" y="4126539"/>
                    <a:pt x="0" y="3887955"/>
                  </a:cubicBezTo>
                  <a:lnTo>
                    <a:pt x="0" y="431995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40827" tIns="240827" rIns="240827" bIns="240827" numCol="1" spcCol="1270" anchor="ctr" anchorCtr="0">
              <a:noAutofit/>
            </a:bodyPr>
            <a:lstStyle/>
            <a:p>
              <a:pPr marL="0" lvl="0" indent="0" algn="ctr" defTabSz="26670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TW" sz="6000" b="1" i="0" kern="1200" dirty="0"/>
                <a:t>低導入成本</a:t>
              </a:r>
              <a:endParaRPr lang="en-US" altLang="zh-TW" sz="6000" b="1" i="0" kern="1200" dirty="0"/>
            </a:p>
            <a:p>
              <a:pPr marL="0" lvl="0" indent="0" algn="ctr" defTabSz="2667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4000" b="0" i="0" kern="1200" dirty="0" err="1"/>
                <a:t>客戶</a:t>
              </a:r>
              <a:r>
                <a:rPr lang="zh-TW" sz="4000" b="0" i="0" kern="1200" dirty="0"/>
                <a:t>不需自建模型、維運、機器，直接訂閱使用。</a:t>
              </a:r>
              <a:endParaRPr lang="zh-TW" sz="4000" kern="1200" dirty="0"/>
            </a:p>
          </p:txBody>
        </p:sp>
        <p:sp>
          <p:nvSpPr>
            <p:cNvPr id="17" name="向左箭號 16">
              <a:extLst>
                <a:ext uri="{FF2B5EF4-FFF2-40B4-BE49-F238E27FC236}">
                  <a16:creationId xmlns:a16="http://schemas.microsoft.com/office/drawing/2014/main" id="{84A8748B-34AD-AEB3-03C9-520810F1466D}"/>
                </a:ext>
              </a:extLst>
            </p:cNvPr>
            <p:cNvSpPr/>
            <p:nvPr/>
          </p:nvSpPr>
          <p:spPr>
            <a:xfrm rot="14700000">
              <a:off x="8166990" y="6766798"/>
              <a:ext cx="4237193" cy="1619981"/>
            </a:xfrm>
            <a:prstGeom prst="lef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zh-TW" altLang="en-US"/>
            </a:p>
          </p:txBody>
        </p:sp>
        <p:sp>
          <p:nvSpPr>
            <p:cNvPr id="18" name="手繪多邊形 17">
              <a:extLst>
                <a:ext uri="{FF2B5EF4-FFF2-40B4-BE49-F238E27FC236}">
                  <a16:creationId xmlns:a16="http://schemas.microsoft.com/office/drawing/2014/main" id="{6A806421-5FDA-E509-7770-C03D5BB3CB10}"/>
                </a:ext>
              </a:extLst>
            </p:cNvPr>
            <p:cNvSpPr/>
            <p:nvPr/>
          </p:nvSpPr>
          <p:spPr>
            <a:xfrm>
              <a:off x="5064370" y="2179588"/>
              <a:ext cx="5961344" cy="4672423"/>
            </a:xfrm>
            <a:custGeom>
              <a:avLst/>
              <a:gdLst>
                <a:gd name="connsiteX0" fmla="*/ 0 w 5399937"/>
                <a:gd name="connsiteY0" fmla="*/ 431995 h 4319950"/>
                <a:gd name="connsiteX1" fmla="*/ 431995 w 5399937"/>
                <a:gd name="connsiteY1" fmla="*/ 0 h 4319950"/>
                <a:gd name="connsiteX2" fmla="*/ 4967942 w 5399937"/>
                <a:gd name="connsiteY2" fmla="*/ 0 h 4319950"/>
                <a:gd name="connsiteX3" fmla="*/ 5399937 w 5399937"/>
                <a:gd name="connsiteY3" fmla="*/ 431995 h 4319950"/>
                <a:gd name="connsiteX4" fmla="*/ 5399937 w 5399937"/>
                <a:gd name="connsiteY4" fmla="*/ 3887955 h 4319950"/>
                <a:gd name="connsiteX5" fmla="*/ 4967942 w 5399937"/>
                <a:gd name="connsiteY5" fmla="*/ 4319950 h 4319950"/>
                <a:gd name="connsiteX6" fmla="*/ 431995 w 5399937"/>
                <a:gd name="connsiteY6" fmla="*/ 4319950 h 4319950"/>
                <a:gd name="connsiteX7" fmla="*/ 0 w 5399937"/>
                <a:gd name="connsiteY7" fmla="*/ 3887955 h 4319950"/>
                <a:gd name="connsiteX8" fmla="*/ 0 w 5399937"/>
                <a:gd name="connsiteY8" fmla="*/ 431995 h 4319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399937" h="4319950">
                  <a:moveTo>
                    <a:pt x="0" y="431995"/>
                  </a:moveTo>
                  <a:cubicBezTo>
                    <a:pt x="0" y="193411"/>
                    <a:pt x="193411" y="0"/>
                    <a:pt x="431995" y="0"/>
                  </a:cubicBezTo>
                  <a:lnTo>
                    <a:pt x="4967942" y="0"/>
                  </a:lnTo>
                  <a:cubicBezTo>
                    <a:pt x="5206526" y="0"/>
                    <a:pt x="5399937" y="193411"/>
                    <a:pt x="5399937" y="431995"/>
                  </a:cubicBezTo>
                  <a:lnTo>
                    <a:pt x="5399937" y="3887955"/>
                  </a:lnTo>
                  <a:cubicBezTo>
                    <a:pt x="5399937" y="4126539"/>
                    <a:pt x="5206526" y="4319950"/>
                    <a:pt x="4967942" y="4319950"/>
                  </a:cubicBezTo>
                  <a:lnTo>
                    <a:pt x="431995" y="4319950"/>
                  </a:lnTo>
                  <a:cubicBezTo>
                    <a:pt x="193411" y="4319950"/>
                    <a:pt x="0" y="4126539"/>
                    <a:pt x="0" y="3887955"/>
                  </a:cubicBezTo>
                  <a:lnTo>
                    <a:pt x="0" y="431995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40827" tIns="240827" rIns="240827" bIns="240827" numCol="1" spcCol="1270" anchor="ctr" anchorCtr="0">
              <a:noAutofit/>
            </a:bodyPr>
            <a:lstStyle/>
            <a:p>
              <a:pPr marL="0" lvl="0" indent="0" algn="ctr" defTabSz="2667000"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5400" b="1" kern="1200" dirty="0" err="1"/>
                <a:t>超快導入速度</a:t>
              </a:r>
              <a:br>
                <a:rPr lang="en-US" sz="3400" b="0" i="0" kern="1200" dirty="0"/>
              </a:br>
              <a:r>
                <a:rPr lang="en-US" sz="4000" b="1" i="0" kern="1200" dirty="0" err="1"/>
                <a:t>後續會</a:t>
              </a:r>
              <a:r>
                <a:rPr lang="en-US" sz="4000" b="1" i="0" kern="1200" dirty="0" err="1">
                  <a:solidFill>
                    <a:schemeClr val="bg1"/>
                  </a:solidFill>
                  <a:latin typeface="+mn-ea"/>
                  <a:ea typeface="+mn-ea"/>
                </a:rPr>
                <a:t>導入</a:t>
              </a:r>
              <a:r>
                <a:rPr lang="en-US" sz="4000" b="1" i="0" kern="1200" dirty="0" err="1"/>
                <a:t>API</a:t>
              </a:r>
              <a:r>
                <a:rPr lang="en-US" sz="4000" b="1" i="0" kern="1200" dirty="0"/>
                <a:t> Key + SDK +</a:t>
              </a:r>
              <a:r>
                <a:rPr lang="en-US" sz="4000" b="1" i="0" kern="1200" dirty="0" err="1"/>
                <a:t>使用者後台</a:t>
              </a:r>
              <a:r>
                <a:rPr lang="en-US" sz="4000" b="1" i="0" kern="1200" dirty="0"/>
                <a:t> </a:t>
              </a:r>
              <a:r>
                <a:rPr lang="en-US" sz="4000" b="0" i="0" kern="1200" dirty="0" err="1"/>
                <a:t>客戶</a:t>
              </a:r>
              <a:r>
                <a:rPr lang="zh-TW" sz="4000" b="0" i="0" kern="1200" dirty="0"/>
                <a:t>即可</a:t>
              </a:r>
              <a:r>
                <a:rPr lang="zh-TW" altLang="en-US" sz="4000" b="0" i="0" kern="1200" dirty="0"/>
                <a:t>快速</a:t>
              </a:r>
              <a:r>
                <a:rPr lang="zh-TW" sz="4000" b="0" i="0" kern="1200" dirty="0"/>
                <a:t>整合到任何核心系統</a:t>
              </a:r>
              <a:r>
                <a:rPr lang="zh-TW" altLang="en-US" sz="4000" b="0" i="0" kern="1200" dirty="0"/>
                <a:t>並</a:t>
              </a:r>
              <a:r>
                <a:rPr lang="en-US" altLang="zh-TW" sz="4000" kern="1200" dirty="0" err="1"/>
                <a:t>Moniter</a:t>
              </a:r>
              <a:r>
                <a:rPr lang="en-US" altLang="zh-TW" sz="4000" kern="1200" dirty="0"/>
                <a:t> </a:t>
              </a:r>
              <a:r>
                <a:rPr lang="zh-TW" sz="4000" b="0" i="0" kern="1200" dirty="0"/>
                <a:t>。</a:t>
              </a:r>
              <a:endParaRPr lang="zh-TW" sz="3400" kern="1200" dirty="0"/>
            </a:p>
          </p:txBody>
        </p:sp>
        <p:sp>
          <p:nvSpPr>
            <p:cNvPr id="19" name="向左箭號 18">
              <a:extLst>
                <a:ext uri="{FF2B5EF4-FFF2-40B4-BE49-F238E27FC236}">
                  <a16:creationId xmlns:a16="http://schemas.microsoft.com/office/drawing/2014/main" id="{F1F4D121-676D-8D3C-710B-903CFBB5A7C5}"/>
                </a:ext>
              </a:extLst>
            </p:cNvPr>
            <p:cNvSpPr/>
            <p:nvPr/>
          </p:nvSpPr>
          <p:spPr>
            <a:xfrm rot="17700000">
              <a:off x="12179111" y="6128508"/>
              <a:ext cx="4933154" cy="1619981"/>
            </a:xfrm>
            <a:prstGeom prst="lef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zh-TW" altLang="en-US"/>
            </a:p>
          </p:txBody>
        </p:sp>
        <p:sp>
          <p:nvSpPr>
            <p:cNvPr id="20" name="手繪多邊形 19">
              <a:extLst>
                <a:ext uri="{FF2B5EF4-FFF2-40B4-BE49-F238E27FC236}">
                  <a16:creationId xmlns:a16="http://schemas.microsoft.com/office/drawing/2014/main" id="{50F56D71-1132-85B5-A171-A8CC48F4B13A}"/>
                </a:ext>
              </a:extLst>
            </p:cNvPr>
            <p:cNvSpPr/>
            <p:nvPr/>
          </p:nvSpPr>
          <p:spPr>
            <a:xfrm>
              <a:off x="13301212" y="2179589"/>
              <a:ext cx="5961344" cy="4672423"/>
            </a:xfrm>
            <a:custGeom>
              <a:avLst/>
              <a:gdLst>
                <a:gd name="connsiteX0" fmla="*/ 0 w 5399937"/>
                <a:gd name="connsiteY0" fmla="*/ 431995 h 4319950"/>
                <a:gd name="connsiteX1" fmla="*/ 431995 w 5399937"/>
                <a:gd name="connsiteY1" fmla="*/ 0 h 4319950"/>
                <a:gd name="connsiteX2" fmla="*/ 4967942 w 5399937"/>
                <a:gd name="connsiteY2" fmla="*/ 0 h 4319950"/>
                <a:gd name="connsiteX3" fmla="*/ 5399937 w 5399937"/>
                <a:gd name="connsiteY3" fmla="*/ 431995 h 4319950"/>
                <a:gd name="connsiteX4" fmla="*/ 5399937 w 5399937"/>
                <a:gd name="connsiteY4" fmla="*/ 3887955 h 4319950"/>
                <a:gd name="connsiteX5" fmla="*/ 4967942 w 5399937"/>
                <a:gd name="connsiteY5" fmla="*/ 4319950 h 4319950"/>
                <a:gd name="connsiteX6" fmla="*/ 431995 w 5399937"/>
                <a:gd name="connsiteY6" fmla="*/ 4319950 h 4319950"/>
                <a:gd name="connsiteX7" fmla="*/ 0 w 5399937"/>
                <a:gd name="connsiteY7" fmla="*/ 3887955 h 4319950"/>
                <a:gd name="connsiteX8" fmla="*/ 0 w 5399937"/>
                <a:gd name="connsiteY8" fmla="*/ 431995 h 4319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399937" h="4319950">
                  <a:moveTo>
                    <a:pt x="0" y="431995"/>
                  </a:moveTo>
                  <a:cubicBezTo>
                    <a:pt x="0" y="193411"/>
                    <a:pt x="193411" y="0"/>
                    <a:pt x="431995" y="0"/>
                  </a:cubicBezTo>
                  <a:lnTo>
                    <a:pt x="4967942" y="0"/>
                  </a:lnTo>
                  <a:cubicBezTo>
                    <a:pt x="5206526" y="0"/>
                    <a:pt x="5399937" y="193411"/>
                    <a:pt x="5399937" y="431995"/>
                  </a:cubicBezTo>
                  <a:lnTo>
                    <a:pt x="5399937" y="3887955"/>
                  </a:lnTo>
                  <a:cubicBezTo>
                    <a:pt x="5399937" y="4126539"/>
                    <a:pt x="5206526" y="4319950"/>
                    <a:pt x="4967942" y="4319950"/>
                  </a:cubicBezTo>
                  <a:lnTo>
                    <a:pt x="431995" y="4319950"/>
                  </a:lnTo>
                  <a:cubicBezTo>
                    <a:pt x="193411" y="4319950"/>
                    <a:pt x="0" y="4126539"/>
                    <a:pt x="0" y="3887955"/>
                  </a:cubicBezTo>
                  <a:lnTo>
                    <a:pt x="0" y="431995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29397" tIns="229397" rIns="229397" bIns="229397" numCol="1" spcCol="1270" anchor="ctr" anchorCtr="0">
              <a:noAutofit/>
            </a:bodyPr>
            <a:lstStyle/>
            <a:p>
              <a:pPr marL="0" lvl="0" indent="0" algn="ctr" defTabSz="2400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TW" sz="6600" b="1" i="0" kern="1200" dirty="0"/>
                <a:t>可水平擴展</a:t>
              </a:r>
              <a:endParaRPr lang="en-US" altLang="zh-TW" sz="6600" b="1" i="0" kern="1200" dirty="0"/>
            </a:p>
            <a:p>
              <a:pPr marL="0" lvl="0" indent="0" algn="ctr" defTabSz="2400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TW" sz="4000" b="0" i="0" kern="1200" dirty="0"/>
                <a:t>隨流量自動擴展，</a:t>
              </a:r>
              <a:r>
                <a:rPr lang="zh-TW" altLang="en-US" sz="4000" b="0" i="0" kern="1200" dirty="0"/>
                <a:t>我方</a:t>
              </a:r>
              <a:r>
                <a:rPr lang="zh-TW" sz="4000" b="0" i="0" kern="1200" dirty="0"/>
                <a:t>無需額外維運人力。</a:t>
              </a:r>
              <a:endParaRPr lang="zh-TW" sz="4000" kern="1200" dirty="0"/>
            </a:p>
          </p:txBody>
        </p:sp>
        <p:sp>
          <p:nvSpPr>
            <p:cNvPr id="21" name="向左箭號 20">
              <a:extLst>
                <a:ext uri="{FF2B5EF4-FFF2-40B4-BE49-F238E27FC236}">
                  <a16:creationId xmlns:a16="http://schemas.microsoft.com/office/drawing/2014/main" id="{D7991F63-D599-86E3-4596-C6EF2789E7BE}"/>
                </a:ext>
              </a:extLst>
            </p:cNvPr>
            <p:cNvSpPr/>
            <p:nvPr/>
          </p:nvSpPr>
          <p:spPr>
            <a:xfrm rot="20602260">
              <a:off x="14788881" y="9029216"/>
              <a:ext cx="4237193" cy="1619981"/>
            </a:xfrm>
            <a:prstGeom prst="lef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zh-TW" altLang="en-US"/>
            </a:p>
          </p:txBody>
        </p:sp>
        <p:sp>
          <p:nvSpPr>
            <p:cNvPr id="22" name="手繪多邊形 21">
              <a:extLst>
                <a:ext uri="{FF2B5EF4-FFF2-40B4-BE49-F238E27FC236}">
                  <a16:creationId xmlns:a16="http://schemas.microsoft.com/office/drawing/2014/main" id="{837B1BAD-7146-E61A-7ED4-ACB0C08FE3D0}"/>
                </a:ext>
              </a:extLst>
            </p:cNvPr>
            <p:cNvSpPr/>
            <p:nvPr/>
          </p:nvSpPr>
          <p:spPr>
            <a:xfrm>
              <a:off x="16777129" y="7210474"/>
              <a:ext cx="6081383" cy="4788707"/>
            </a:xfrm>
            <a:custGeom>
              <a:avLst/>
              <a:gdLst>
                <a:gd name="connsiteX0" fmla="*/ 0 w 5399937"/>
                <a:gd name="connsiteY0" fmla="*/ 431995 h 4319950"/>
                <a:gd name="connsiteX1" fmla="*/ 431995 w 5399937"/>
                <a:gd name="connsiteY1" fmla="*/ 0 h 4319950"/>
                <a:gd name="connsiteX2" fmla="*/ 4967942 w 5399937"/>
                <a:gd name="connsiteY2" fmla="*/ 0 h 4319950"/>
                <a:gd name="connsiteX3" fmla="*/ 5399937 w 5399937"/>
                <a:gd name="connsiteY3" fmla="*/ 431995 h 4319950"/>
                <a:gd name="connsiteX4" fmla="*/ 5399937 w 5399937"/>
                <a:gd name="connsiteY4" fmla="*/ 3887955 h 4319950"/>
                <a:gd name="connsiteX5" fmla="*/ 4967942 w 5399937"/>
                <a:gd name="connsiteY5" fmla="*/ 4319950 h 4319950"/>
                <a:gd name="connsiteX6" fmla="*/ 431995 w 5399937"/>
                <a:gd name="connsiteY6" fmla="*/ 4319950 h 4319950"/>
                <a:gd name="connsiteX7" fmla="*/ 0 w 5399937"/>
                <a:gd name="connsiteY7" fmla="*/ 3887955 h 4319950"/>
                <a:gd name="connsiteX8" fmla="*/ 0 w 5399937"/>
                <a:gd name="connsiteY8" fmla="*/ 431995 h 4319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399937" h="4319950">
                  <a:moveTo>
                    <a:pt x="0" y="431995"/>
                  </a:moveTo>
                  <a:cubicBezTo>
                    <a:pt x="0" y="193411"/>
                    <a:pt x="193411" y="0"/>
                    <a:pt x="431995" y="0"/>
                  </a:cubicBezTo>
                  <a:lnTo>
                    <a:pt x="4967942" y="0"/>
                  </a:lnTo>
                  <a:cubicBezTo>
                    <a:pt x="5206526" y="0"/>
                    <a:pt x="5399937" y="193411"/>
                    <a:pt x="5399937" y="431995"/>
                  </a:cubicBezTo>
                  <a:lnTo>
                    <a:pt x="5399937" y="3887955"/>
                  </a:lnTo>
                  <a:cubicBezTo>
                    <a:pt x="5399937" y="4126539"/>
                    <a:pt x="5206526" y="4319950"/>
                    <a:pt x="4967942" y="4319950"/>
                  </a:cubicBezTo>
                  <a:lnTo>
                    <a:pt x="431995" y="4319950"/>
                  </a:lnTo>
                  <a:cubicBezTo>
                    <a:pt x="193411" y="4319950"/>
                    <a:pt x="0" y="4126539"/>
                    <a:pt x="0" y="3887955"/>
                  </a:cubicBezTo>
                  <a:lnTo>
                    <a:pt x="0" y="431995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40827" tIns="240827" rIns="240827" bIns="240827" numCol="1" spcCol="1270" anchor="ctr" anchorCtr="0">
              <a:noAutofit/>
            </a:bodyPr>
            <a:lstStyle/>
            <a:p>
              <a:pPr marL="0" lvl="0" indent="0" algn="ctr" defTabSz="2667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TW" sz="6000" b="1" i="0" kern="1200" dirty="0"/>
                <a:t>統一模型更新</a:t>
              </a:r>
              <a:endParaRPr lang="en-US" altLang="zh-TW" sz="6000" b="1" i="0" kern="1200" dirty="0"/>
            </a:p>
            <a:p>
              <a:pPr marL="0" lvl="0" indent="0" algn="ctr" defTabSz="2667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br>
                <a:rPr lang="en-US" sz="3400" b="0" i="0" kern="1200" dirty="0"/>
              </a:br>
              <a:r>
                <a:rPr lang="zh-TW" sz="4400" b="0" i="0" kern="1200" dirty="0"/>
                <a:t>我們一端更新，所有客戶立刻使用最新模型。</a:t>
              </a:r>
              <a:endParaRPr lang="zh-TW" sz="34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52152261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E2D39B-E179-E69B-EA2E-28B50C6325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285C5FB5-A194-8615-3D11-1D22115FE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TW" dirty="0"/>
              <a:t>SaaS </a:t>
            </a:r>
            <a:r>
              <a:rPr lang="zh-TW" altLang="en-US" dirty="0"/>
              <a:t>收費模式</a:t>
            </a:r>
            <a:endParaRPr kumimoji="1" lang="zh-TW" altLang="en-US" dirty="0"/>
          </a:p>
        </p:txBody>
      </p:sp>
      <p:graphicFrame>
        <p:nvGraphicFramePr>
          <p:cNvPr id="10" name="資料庫圖表 9">
            <a:extLst>
              <a:ext uri="{FF2B5EF4-FFF2-40B4-BE49-F238E27FC236}">
                <a16:creationId xmlns:a16="http://schemas.microsoft.com/office/drawing/2014/main" id="{6C394148-EB73-E11A-D8D6-616452FE88F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94568572"/>
              </p:ext>
            </p:extLst>
          </p:nvPr>
        </p:nvGraphicFramePr>
        <p:xfrm>
          <a:off x="81217" y="1861717"/>
          <a:ext cx="24219977" cy="108366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04534363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D88F06-A9B4-889E-CD43-84133BA75D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B645B658-574A-35E7-0D68-C2A723A49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6700">
                <a:solidFill>
                  <a:srgbClr val="000000"/>
                </a:solidFill>
                <a:ea typeface="Microsoft YaHei"/>
                <a:cs typeface="+mj-lt"/>
              </a:rPr>
              <a:t>多元化商業落地模式 </a:t>
            </a:r>
            <a:r>
              <a:rPr lang="en-US" altLang="zh-TW" sz="6700" dirty="0">
                <a:solidFill>
                  <a:srgbClr val="000000"/>
                </a:solidFill>
                <a:ea typeface="Microsoft YaHei"/>
                <a:cs typeface="+mj-lt"/>
              </a:rPr>
              <a:t>(Hybrid</a:t>
            </a:r>
            <a:r>
              <a:rPr lang="zh-TW" altLang="en-US" sz="6700" dirty="0">
                <a:solidFill>
                  <a:srgbClr val="000000"/>
                </a:solidFill>
                <a:ea typeface="Microsoft YaHei"/>
                <a:cs typeface="+mj-lt"/>
              </a:rPr>
              <a:t> </a:t>
            </a:r>
            <a:r>
              <a:rPr lang="en-US" altLang="zh-TW" sz="6700" dirty="0">
                <a:solidFill>
                  <a:srgbClr val="000000"/>
                </a:solidFill>
                <a:ea typeface="Microsoft YaHei"/>
                <a:cs typeface="+mj-lt"/>
              </a:rPr>
              <a:t>Business</a:t>
            </a:r>
            <a:r>
              <a:rPr lang="zh-TW" altLang="en-US" sz="6700" dirty="0">
                <a:solidFill>
                  <a:srgbClr val="000000"/>
                </a:solidFill>
                <a:ea typeface="Microsoft YaHei"/>
                <a:cs typeface="+mj-lt"/>
              </a:rPr>
              <a:t> </a:t>
            </a:r>
            <a:r>
              <a:rPr lang="en-US" altLang="zh-TW" sz="6700" dirty="0">
                <a:solidFill>
                  <a:srgbClr val="000000"/>
                </a:solidFill>
                <a:ea typeface="Microsoft YaHei"/>
                <a:cs typeface="+mj-lt"/>
              </a:rPr>
              <a:t>Model)</a:t>
            </a:r>
            <a:r>
              <a:rPr lang="zh-TW" altLang="en-US" sz="6700" dirty="0">
                <a:solidFill>
                  <a:srgbClr val="000000"/>
                </a:solidFill>
                <a:ea typeface="Microsoft YaHei"/>
                <a:cs typeface="+mj-lt"/>
              </a:rPr>
              <a:t> </a:t>
            </a:r>
            <a:endParaRPr lang="zh-TW" altLang="zh-TW" sz="6700" dirty="0">
              <a:solidFill>
                <a:srgbClr val="000000"/>
              </a:solidFill>
              <a:ea typeface="Microsoft YaHei"/>
              <a:cs typeface="+mj-lt"/>
            </a:endParaRPr>
          </a:p>
        </p:txBody>
      </p:sp>
      <p:pic>
        <p:nvPicPr>
          <p:cNvPr id="14" name="圖片 13" descr="一張含有 文字, 螢幕擷取畫面, 多媒體, 小工具 的圖片&#10;&#10;AI 產生的內容可能不正確。">
            <a:extLst>
              <a:ext uri="{FF2B5EF4-FFF2-40B4-BE49-F238E27FC236}">
                <a16:creationId xmlns:a16="http://schemas.microsoft.com/office/drawing/2014/main" id="{8B1FBF29-9484-F490-A97C-A8462BC3E6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6530" y="2596625"/>
            <a:ext cx="15460137" cy="9300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2001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A6F36B-BFDD-EFE7-4105-5855ADD909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AB8B7502-51CF-7B69-A077-C71375320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6700">
                <a:solidFill>
                  <a:srgbClr val="000000"/>
                </a:solidFill>
              </a:rPr>
              <a:t>權限與額度控管後台 </a:t>
            </a:r>
            <a:r>
              <a:rPr lang="en-US" altLang="zh-TW" sz="6700" dirty="0">
                <a:solidFill>
                  <a:srgbClr val="000000"/>
                </a:solidFill>
              </a:rPr>
              <a:t>UI</a:t>
            </a:r>
            <a:endParaRPr lang="zh-TW" altLang="zh-TW" sz="6700" dirty="0">
              <a:solidFill>
                <a:srgbClr val="000000"/>
              </a:solidFill>
            </a:endParaRPr>
          </a:p>
        </p:txBody>
      </p:sp>
      <p:pic>
        <p:nvPicPr>
          <p:cNvPr id="3" name="圖片 2" descr="一張含有 文字, 螢幕擷取畫面, 軟體 的圖片&#10;&#10;AI 產生的內容可能不正確。">
            <a:extLst>
              <a:ext uri="{FF2B5EF4-FFF2-40B4-BE49-F238E27FC236}">
                <a16:creationId xmlns:a16="http://schemas.microsoft.com/office/drawing/2014/main" id="{4A38BBBE-BFFD-3047-6347-8CB0E40BBC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8267" y="2197527"/>
            <a:ext cx="17807415" cy="1083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7800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560D51-4FAB-25F8-EE21-9C02F47916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D3B73A5B-6AC8-4A33-7743-91E257E628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6700" dirty="0">
                <a:solidFill>
                  <a:srgbClr val="000000"/>
                </a:solidFill>
              </a:rPr>
              <a:t>Prompt</a:t>
            </a:r>
            <a:r>
              <a:rPr lang="en-US" sz="6700" dirty="0">
                <a:solidFill>
                  <a:srgbClr val="000000"/>
                </a:solidFill>
              </a:rPr>
              <a:t> </a:t>
            </a:r>
            <a:r>
              <a:rPr lang="en-US" sz="6700" dirty="0" err="1">
                <a:solidFill>
                  <a:srgbClr val="000000"/>
                </a:solidFill>
              </a:rPr>
              <a:t>數據飛輪與優化後台</a:t>
            </a:r>
            <a:r>
              <a:rPr lang="en-US" sz="6700" dirty="0">
                <a:solidFill>
                  <a:srgbClr val="000000"/>
                </a:solidFill>
              </a:rPr>
              <a:t> UI</a:t>
            </a:r>
            <a:endParaRPr lang="zh-TW" altLang="en-US" sz="6700" dirty="0">
              <a:solidFill>
                <a:srgbClr val="000000"/>
              </a:solidFill>
            </a:endParaRPr>
          </a:p>
        </p:txBody>
      </p:sp>
      <p:pic>
        <p:nvPicPr>
          <p:cNvPr id="2" name="圖片 1" descr="一張含有 文字, 螢幕擷取畫面, 軟體, 多媒體軟體 的圖片&#10;&#10;AI 產生的內容可能不正確。">
            <a:extLst>
              <a:ext uri="{FF2B5EF4-FFF2-40B4-BE49-F238E27FC236}">
                <a16:creationId xmlns:a16="http://schemas.microsoft.com/office/drawing/2014/main" id="{655A9421-C17D-2228-72CD-CA1474DFA0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3029" y="2463780"/>
            <a:ext cx="19728744" cy="9875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9788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>
            <a:extLst>
              <a:ext uri="{FF2B5EF4-FFF2-40B4-BE49-F238E27FC236}">
                <a16:creationId xmlns:a16="http://schemas.microsoft.com/office/drawing/2014/main" id="{8202B1A8-53D7-29A1-CBC9-35612C427898}"/>
              </a:ext>
            </a:extLst>
          </p:cNvPr>
          <p:cNvSpPr txBox="1"/>
          <p:nvPr/>
        </p:nvSpPr>
        <p:spPr>
          <a:xfrm>
            <a:off x="11734800" y="6400800"/>
            <a:ext cx="65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endParaRPr lang="zh-TW" altLang="en-US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54"/>
          <a:stretch/>
        </p:blipFill>
        <p:spPr>
          <a:xfrm>
            <a:off x="2254102" y="1002254"/>
            <a:ext cx="21382087" cy="11140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02127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1">
          <a:extLst>
            <a:ext uri="{FF2B5EF4-FFF2-40B4-BE49-F238E27FC236}">
              <a16:creationId xmlns:a16="http://schemas.microsoft.com/office/drawing/2014/main" id="{716E20DD-A851-55E2-91F5-23F6B2DE3A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p21">
            <a:extLst>
              <a:ext uri="{FF2B5EF4-FFF2-40B4-BE49-F238E27FC236}">
                <a16:creationId xmlns:a16="http://schemas.microsoft.com/office/drawing/2014/main" id="{9F3CA1DE-A948-5E93-8291-63162AFC6C5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109377" y="5785887"/>
            <a:ext cx="3618739" cy="2033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2286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97D700"/>
              </a:buClr>
              <a:buSzPts val="18000"/>
              <a:buNone/>
            </a:pPr>
            <a:r>
              <a:rPr lang="zh-TW" dirty="0"/>
              <a:t>0</a:t>
            </a:r>
            <a:r>
              <a:rPr lang="en-US" altLang="zh-TW" dirty="0"/>
              <a:t>5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73BBE3E-D883-1B1D-F48F-E7479FFC8926}"/>
              </a:ext>
            </a:extLst>
          </p:cNvPr>
          <p:cNvSpPr/>
          <p:nvPr/>
        </p:nvSpPr>
        <p:spPr>
          <a:xfrm>
            <a:off x="4544511" y="6576628"/>
            <a:ext cx="3132589" cy="10064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marR="0" indent="-228600" defTabSz="1219078" fontAlgn="auto">
              <a:lnSpc>
                <a:spcPct val="90000"/>
              </a:lnSpc>
              <a:spcBef>
                <a:spcPts val="2000"/>
              </a:spcBef>
              <a:buClr>
                <a:srgbClr val="006086"/>
              </a:buClr>
              <a:buSzPts val="6600"/>
              <a:tabLst>
                <a:tab pos="1987775" algn="l"/>
                <a:tab pos="2466939" algn="l"/>
              </a:tabLst>
              <a:defRPr/>
            </a:pPr>
            <a:r>
              <a:rPr lang="en-US" altLang="zh-TW" sz="6600" b="1" kern="1200" dirty="0">
                <a:solidFill>
                  <a:srgbClr val="00608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/>
                <a:sym typeface="Microsoft YaHei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58496758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11D758-3BA9-ABB9-0317-06920D32E7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3">
            <a:extLst>
              <a:ext uri="{FF2B5EF4-FFF2-40B4-BE49-F238E27FC236}">
                <a16:creationId xmlns:a16="http://schemas.microsoft.com/office/drawing/2014/main" id="{943D9708-AAD5-48DE-E24C-A72590BAB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5054" y="696384"/>
            <a:ext cx="13506129" cy="1441679"/>
          </a:xfrm>
        </p:spPr>
        <p:txBody>
          <a:bodyPr>
            <a:normAutofit/>
          </a:bodyPr>
          <a:lstStyle/>
          <a:p>
            <a:pPr marL="16510">
              <a:spcBef>
                <a:spcPts val="127"/>
              </a:spcBef>
              <a:tabLst>
                <a:tab pos="1987775" algn="l"/>
                <a:tab pos="2466939" algn="l"/>
              </a:tabLst>
            </a:pPr>
            <a:r>
              <a:rPr lang="zh-TW" altLang="en-US" sz="7200" dirty="0">
                <a:latin typeface="Microsoft YaHei"/>
                <a:cs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WeSeeU Try it now!</a:t>
            </a:r>
          </a:p>
        </p:txBody>
      </p:sp>
      <p:pic>
        <p:nvPicPr>
          <p:cNvPr id="2" name="圖片 1" descr="QR 碼​影像">
            <a:extLst>
              <a:ext uri="{FF2B5EF4-FFF2-40B4-BE49-F238E27FC236}">
                <a16:creationId xmlns:a16="http://schemas.microsoft.com/office/drawing/2014/main" id="{B6BDE0AA-B278-756B-97AC-B375FF9A8F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0192" y="2719601"/>
            <a:ext cx="8286721" cy="8285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11186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990896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>
            <a:extLst>
              <a:ext uri="{FF2B5EF4-FFF2-40B4-BE49-F238E27FC236}">
                <a16:creationId xmlns:a16="http://schemas.microsoft.com/office/drawing/2014/main" id="{8202B1A8-53D7-29A1-CBC9-35612C427898}"/>
              </a:ext>
            </a:extLst>
          </p:cNvPr>
          <p:cNvSpPr txBox="1"/>
          <p:nvPr/>
        </p:nvSpPr>
        <p:spPr>
          <a:xfrm>
            <a:off x="11734800" y="6400800"/>
            <a:ext cx="65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endParaRPr lang="zh-TW" altLang="en-US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82"/>
          <a:stretch/>
        </p:blipFill>
        <p:spPr>
          <a:xfrm>
            <a:off x="2509283" y="1223186"/>
            <a:ext cx="19904149" cy="10600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288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>
            <a:extLst>
              <a:ext uri="{FF2B5EF4-FFF2-40B4-BE49-F238E27FC236}">
                <a16:creationId xmlns:a16="http://schemas.microsoft.com/office/drawing/2014/main" id="{8202B1A8-53D7-29A1-CBC9-35612C427898}"/>
              </a:ext>
            </a:extLst>
          </p:cNvPr>
          <p:cNvSpPr txBox="1"/>
          <p:nvPr/>
        </p:nvSpPr>
        <p:spPr>
          <a:xfrm>
            <a:off x="11734800" y="6400800"/>
            <a:ext cx="65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endParaRPr lang="zh-TW" altLang="en-US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16"/>
          <a:stretch/>
        </p:blipFill>
        <p:spPr>
          <a:xfrm>
            <a:off x="2509283" y="859827"/>
            <a:ext cx="20627163" cy="11027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3255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>
            <a:extLst>
              <a:ext uri="{FF2B5EF4-FFF2-40B4-BE49-F238E27FC236}">
                <a16:creationId xmlns:a16="http://schemas.microsoft.com/office/drawing/2014/main" id="{8202B1A8-53D7-29A1-CBC9-35612C427898}"/>
              </a:ext>
            </a:extLst>
          </p:cNvPr>
          <p:cNvSpPr txBox="1"/>
          <p:nvPr/>
        </p:nvSpPr>
        <p:spPr>
          <a:xfrm>
            <a:off x="11734800" y="6400800"/>
            <a:ext cx="65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endParaRPr lang="zh-TW" altLang="en-US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91"/>
          <a:stretch/>
        </p:blipFill>
        <p:spPr>
          <a:xfrm>
            <a:off x="2828259" y="1478368"/>
            <a:ext cx="19904149" cy="10621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978467"/>
      </p:ext>
    </p:extLst>
  </p:cSld>
  <p:clrMapOvr>
    <a:masterClrMapping/>
  </p:clrMapOvr>
</p:sld>
</file>

<file path=ppt/theme/theme1.xml><?xml version="1.0" encoding="utf-8"?>
<a:theme xmlns:a="http://schemas.openxmlformats.org/drawingml/2006/main" name="WITS公板母片">
  <a:themeElements>
    <a:clrScheme name="Office 佈景主題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緯創軟體_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訂1">
      <a:majorFont>
        <a:latin typeface="Calibri"/>
        <a:ea typeface="Microsoft YaHei"/>
        <a:cs typeface=""/>
      </a:majorFont>
      <a:minorFont>
        <a:latin typeface="Calibri"/>
        <a:ea typeface="微軟正黑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緯創軟體_佈景主題" id="{34C7DC38-C15C-43FE-B72D-1D380BC96C32}" vid="{B220489D-7967-401E-B33D-15056687A8A5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11338</TotalTime>
  <Words>2385</Words>
  <Application>Microsoft Office PowerPoint</Application>
  <PresentationFormat>自訂</PresentationFormat>
  <Paragraphs>395</Paragraphs>
  <Slides>62</Slides>
  <Notes>37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62</vt:i4>
      </vt:variant>
    </vt:vector>
  </HeadingPairs>
  <TitlesOfParts>
    <vt:vector size="71" baseType="lpstr">
      <vt:lpstr>Microsoft YaHei</vt:lpstr>
      <vt:lpstr>Bodoni MT Black</vt:lpstr>
      <vt:lpstr>微軟正黑體</vt:lpstr>
      <vt:lpstr>Arial Black</vt:lpstr>
      <vt:lpstr>Calibri</vt:lpstr>
      <vt:lpstr>Arial</vt:lpstr>
      <vt:lpstr>Wingdings</vt:lpstr>
      <vt:lpstr>WITS公板母片</vt:lpstr>
      <vt:lpstr>緯創軟體_佈景主題</vt:lpstr>
      <vt:lpstr>PowerPoint 簡報</vt:lpstr>
      <vt:lpstr>團隊成員分工說明介紹</vt:lpstr>
      <vt:lpstr>報告內容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WITSeeU流程圖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Infra</vt:lpstr>
      <vt:lpstr>FASTAPI APP</vt:lpstr>
      <vt:lpstr>後台流程架構圖</vt:lpstr>
      <vt:lpstr>Chat API 還款分析系統</vt:lpstr>
      <vt:lpstr>Chat API 可處理的提問範圍</vt:lpstr>
      <vt:lpstr>Chat API 運作流程</vt:lpstr>
      <vt:lpstr>可快速搭建的雲系統方案</vt:lpstr>
      <vt:lpstr>符合潮流的部署流程</vt:lpstr>
      <vt:lpstr>部署流程展示</vt:lpstr>
      <vt:lpstr>PowerPoint 簡報</vt:lpstr>
      <vt:lpstr>前端技術棧</vt:lpstr>
      <vt:lpstr>使用者體驗設計</vt:lpstr>
      <vt:lpstr>混合互動模式(一)</vt:lpstr>
      <vt:lpstr>混合互動模式(一)</vt:lpstr>
      <vt:lpstr>混合互動模式(二)</vt:lpstr>
      <vt:lpstr>混合互動模式(二)</vt:lpstr>
      <vt:lpstr>創新點與傳統差異化對比</vt:lpstr>
      <vt:lpstr>PowerPoint 簡報</vt:lpstr>
      <vt:lpstr>SaaS 化後，我們的系統具備四大關鍵優勢</vt:lpstr>
      <vt:lpstr>SaaS 收費模式</vt:lpstr>
      <vt:lpstr>多元化商業落地模式 (Hybrid Business Model) </vt:lpstr>
      <vt:lpstr>權限與額度控管後台 UI</vt:lpstr>
      <vt:lpstr>Prompt 數據飛輪與優化後台 UI</vt:lpstr>
      <vt:lpstr>PowerPoint 簡報</vt:lpstr>
      <vt:lpstr>WeSeeU Try it now!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grace Li</dc:creator>
  <cp:lastModifiedBy>Wesley Huang</cp:lastModifiedBy>
  <cp:revision>461</cp:revision>
  <dcterms:created xsi:type="dcterms:W3CDTF">2024-01-26T08:34:28Z</dcterms:created>
  <dcterms:modified xsi:type="dcterms:W3CDTF">2025-12-14T13:32:12Z</dcterms:modified>
</cp:coreProperties>
</file>